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48"/>
  </p:notesMasterIdLst>
  <p:handoutMasterIdLst>
    <p:handoutMasterId r:id="rId49"/>
  </p:handoutMasterIdLst>
  <p:sldIdLst>
    <p:sldId id="265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1" r:id="rId11"/>
    <p:sldId id="362" r:id="rId12"/>
    <p:sldId id="363" r:id="rId13"/>
    <p:sldId id="364" r:id="rId14"/>
    <p:sldId id="365" r:id="rId15"/>
    <p:sldId id="367" r:id="rId16"/>
    <p:sldId id="366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3" r:id="rId32"/>
    <p:sldId id="382" r:id="rId33"/>
    <p:sldId id="384" r:id="rId34"/>
    <p:sldId id="385" r:id="rId35"/>
    <p:sldId id="395" r:id="rId36"/>
    <p:sldId id="396" r:id="rId37"/>
    <p:sldId id="386" r:id="rId38"/>
    <p:sldId id="387" r:id="rId39"/>
    <p:sldId id="389" r:id="rId40"/>
    <p:sldId id="390" r:id="rId41"/>
    <p:sldId id="391" r:id="rId42"/>
    <p:sldId id="392" r:id="rId43"/>
    <p:sldId id="388" r:id="rId44"/>
    <p:sldId id="393" r:id="rId45"/>
    <p:sldId id="394" r:id="rId46"/>
    <p:sldId id="351" r:id="rId4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 autoAdjust="0"/>
    <p:restoredTop sz="94886" autoAdjust="0"/>
  </p:normalViewPr>
  <p:slideViewPr>
    <p:cSldViewPr>
      <p:cViewPr varScale="1">
        <p:scale>
          <a:sx n="79" d="100"/>
          <a:sy n="79" d="100"/>
        </p:scale>
        <p:origin x="77" y="16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D5A907-2C1A-4FA5-A6DD-62A4E7152DD9}" type="doc">
      <dgm:prSet loTypeId="urn:microsoft.com/office/officeart/2005/8/layout/vList5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0FC765-B38F-4464-B7EF-26D479E99C1D}">
      <dgm:prSet phldrT="[Text]"/>
      <dgm:spPr/>
      <dgm:t>
        <a:bodyPr/>
        <a:lstStyle/>
        <a:p>
          <a:r>
            <a:rPr lang="en-US" dirty="0" smtClean="0"/>
            <a:t>Behavioral or Algorithmic level</a:t>
          </a:r>
          <a:endParaRPr lang="en-US" dirty="0"/>
        </a:p>
      </dgm:t>
    </dgm:pt>
    <dgm:pt modelId="{02BD9386-7D75-4477-8D39-4485285B10BF}" type="parTrans" cxnId="{16E65156-09C6-46E7-808B-7F2C68ECE6D4}">
      <dgm:prSet/>
      <dgm:spPr/>
      <dgm:t>
        <a:bodyPr/>
        <a:lstStyle/>
        <a:p>
          <a:endParaRPr lang="en-US"/>
        </a:p>
      </dgm:t>
    </dgm:pt>
    <dgm:pt modelId="{804EDEAF-1314-49AB-A72C-F554F2102E96}" type="sibTrans" cxnId="{16E65156-09C6-46E7-808B-7F2C68ECE6D4}">
      <dgm:prSet/>
      <dgm:spPr/>
      <dgm:t>
        <a:bodyPr/>
        <a:lstStyle/>
        <a:p>
          <a:endParaRPr lang="en-US"/>
        </a:p>
      </dgm:t>
    </dgm:pt>
    <dgm:pt modelId="{5F59E56B-7F13-4BD7-BCF9-C779D775F07A}">
      <dgm:prSet phldrT="[Text]"/>
      <dgm:spPr/>
      <dgm:t>
        <a:bodyPr/>
        <a:lstStyle/>
        <a:p>
          <a:r>
            <a:rPr lang="en-US" dirty="0" smtClean="0"/>
            <a:t>Data flow level</a:t>
          </a:r>
          <a:endParaRPr lang="en-US" dirty="0"/>
        </a:p>
      </dgm:t>
    </dgm:pt>
    <dgm:pt modelId="{67E44EC2-2ECF-4BA2-A375-15FA5D49E625}" type="parTrans" cxnId="{CD5DCF18-3D76-4CDF-BDF6-D3855E2679DD}">
      <dgm:prSet/>
      <dgm:spPr/>
      <dgm:t>
        <a:bodyPr/>
        <a:lstStyle/>
        <a:p>
          <a:endParaRPr lang="en-US"/>
        </a:p>
      </dgm:t>
    </dgm:pt>
    <dgm:pt modelId="{34F7F143-2C7F-4862-A644-B550987C69E1}" type="sibTrans" cxnId="{CD5DCF18-3D76-4CDF-BDF6-D3855E2679DD}">
      <dgm:prSet/>
      <dgm:spPr/>
      <dgm:t>
        <a:bodyPr/>
        <a:lstStyle/>
        <a:p>
          <a:endParaRPr lang="en-US"/>
        </a:p>
      </dgm:t>
    </dgm:pt>
    <dgm:pt modelId="{6631E5ED-FB1E-475E-80B8-0AFBDB990D2C}">
      <dgm:prSet phldrT="[Text]"/>
      <dgm:spPr/>
      <dgm:t>
        <a:bodyPr/>
        <a:lstStyle/>
        <a:p>
          <a:r>
            <a:rPr lang="en-US" dirty="0" smtClean="0"/>
            <a:t>Gate or structural level</a:t>
          </a:r>
          <a:endParaRPr lang="en-US" dirty="0"/>
        </a:p>
      </dgm:t>
    </dgm:pt>
    <dgm:pt modelId="{E6F84AA6-FC6B-474F-9EBC-67BB65FDD211}" type="parTrans" cxnId="{993D7ED6-07D2-4BA3-B484-735FCCB2E469}">
      <dgm:prSet/>
      <dgm:spPr/>
      <dgm:t>
        <a:bodyPr/>
        <a:lstStyle/>
        <a:p>
          <a:endParaRPr lang="en-US"/>
        </a:p>
      </dgm:t>
    </dgm:pt>
    <dgm:pt modelId="{6EAB8081-AAA0-4746-A300-AADAB82902D7}" type="sibTrans" cxnId="{993D7ED6-07D2-4BA3-B484-735FCCB2E469}">
      <dgm:prSet/>
      <dgm:spPr/>
      <dgm:t>
        <a:bodyPr/>
        <a:lstStyle/>
        <a:p>
          <a:endParaRPr lang="en-US"/>
        </a:p>
      </dgm:t>
    </dgm:pt>
    <dgm:pt modelId="{DAF45D57-F57F-4F55-9D85-BF943B3ADEE5}">
      <dgm:prSet phldrT="[Text]"/>
      <dgm:spPr/>
      <dgm:t>
        <a:bodyPr/>
        <a:lstStyle/>
        <a:p>
          <a:r>
            <a:rPr lang="en-US" dirty="0" smtClean="0"/>
            <a:t>Switch level</a:t>
          </a:r>
          <a:endParaRPr lang="en-US" dirty="0"/>
        </a:p>
      </dgm:t>
    </dgm:pt>
    <dgm:pt modelId="{71BCE9C9-7801-4C3C-A792-198B408DCE25}" type="parTrans" cxnId="{921A4B88-541A-4232-96F4-AEE3C97CC740}">
      <dgm:prSet/>
      <dgm:spPr/>
      <dgm:t>
        <a:bodyPr/>
        <a:lstStyle/>
        <a:p>
          <a:endParaRPr lang="en-US"/>
        </a:p>
      </dgm:t>
    </dgm:pt>
    <dgm:pt modelId="{178144EA-9A63-4309-94D0-A9FC768421F3}" type="sibTrans" cxnId="{921A4B88-541A-4232-96F4-AEE3C97CC740}">
      <dgm:prSet/>
      <dgm:spPr/>
      <dgm:t>
        <a:bodyPr/>
        <a:lstStyle/>
        <a:p>
          <a:endParaRPr lang="en-US"/>
        </a:p>
      </dgm:t>
    </dgm:pt>
    <dgm:pt modelId="{072821A4-6C55-4B9E-A177-51C5188EC368}" type="pres">
      <dgm:prSet presAssocID="{DDD5A907-2C1A-4FA5-A6DD-62A4E7152DD9}" presName="Name0" presStyleCnt="0">
        <dgm:presLayoutVars>
          <dgm:dir/>
          <dgm:animLvl val="lvl"/>
          <dgm:resizeHandles val="exact"/>
        </dgm:presLayoutVars>
      </dgm:prSet>
      <dgm:spPr/>
    </dgm:pt>
    <dgm:pt modelId="{36416452-1300-44B5-AA1B-F9425FCE60AE}" type="pres">
      <dgm:prSet presAssocID="{A30FC765-B38F-4464-B7EF-26D479E99C1D}" presName="linNode" presStyleCnt="0"/>
      <dgm:spPr/>
    </dgm:pt>
    <dgm:pt modelId="{76EC0BDF-60B1-4082-B911-4B92853AD7C5}" type="pres">
      <dgm:prSet presAssocID="{A30FC765-B38F-4464-B7EF-26D479E99C1D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76446-BC8B-459A-904E-131A2CE1E598}" type="pres">
      <dgm:prSet presAssocID="{804EDEAF-1314-49AB-A72C-F554F2102E96}" presName="sp" presStyleCnt="0"/>
      <dgm:spPr/>
    </dgm:pt>
    <dgm:pt modelId="{39B62BB6-61D1-483B-BEA5-AA3BF0D3AA4A}" type="pres">
      <dgm:prSet presAssocID="{5F59E56B-7F13-4BD7-BCF9-C779D775F07A}" presName="linNode" presStyleCnt="0"/>
      <dgm:spPr/>
    </dgm:pt>
    <dgm:pt modelId="{D1458FD2-22C1-4306-A4CE-2718D7D16F3A}" type="pres">
      <dgm:prSet presAssocID="{5F59E56B-7F13-4BD7-BCF9-C779D775F07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C6720BE-45AF-4C64-B421-7BF1A32D4797}" type="pres">
      <dgm:prSet presAssocID="{34F7F143-2C7F-4862-A644-B550987C69E1}" presName="sp" presStyleCnt="0"/>
      <dgm:spPr/>
    </dgm:pt>
    <dgm:pt modelId="{DF2CB6C6-278F-4C8D-9DDF-72C8530E71C7}" type="pres">
      <dgm:prSet presAssocID="{6631E5ED-FB1E-475E-80B8-0AFBDB990D2C}" presName="linNode" presStyleCnt="0"/>
      <dgm:spPr/>
    </dgm:pt>
    <dgm:pt modelId="{7F16D4BB-B7E3-4D25-975A-801785869D38}" type="pres">
      <dgm:prSet presAssocID="{6631E5ED-FB1E-475E-80B8-0AFBDB990D2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87018537-AE91-4B42-A4FD-D032E5517583}" type="pres">
      <dgm:prSet presAssocID="{6EAB8081-AAA0-4746-A300-AADAB82902D7}" presName="sp" presStyleCnt="0"/>
      <dgm:spPr/>
    </dgm:pt>
    <dgm:pt modelId="{85184376-5775-4C8B-A446-1DEFC20949C9}" type="pres">
      <dgm:prSet presAssocID="{DAF45D57-F57F-4F55-9D85-BF943B3ADEE5}" presName="linNode" presStyleCnt="0"/>
      <dgm:spPr/>
    </dgm:pt>
    <dgm:pt modelId="{9D514DAD-D0CE-48FA-9D97-0F78EB120876}" type="pres">
      <dgm:prSet presAssocID="{DAF45D57-F57F-4F55-9D85-BF943B3ADEE5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D5DCF18-3D76-4CDF-BDF6-D3855E2679DD}" srcId="{DDD5A907-2C1A-4FA5-A6DD-62A4E7152DD9}" destId="{5F59E56B-7F13-4BD7-BCF9-C779D775F07A}" srcOrd="1" destOrd="0" parTransId="{67E44EC2-2ECF-4BA2-A375-15FA5D49E625}" sibTransId="{34F7F143-2C7F-4862-A644-B550987C69E1}"/>
    <dgm:cxn modelId="{63490E12-26DF-4480-8BE4-8462C74E3BEE}" type="presOf" srcId="{A30FC765-B38F-4464-B7EF-26D479E99C1D}" destId="{76EC0BDF-60B1-4082-B911-4B92853AD7C5}" srcOrd="0" destOrd="0" presId="urn:microsoft.com/office/officeart/2005/8/layout/vList5"/>
    <dgm:cxn modelId="{C54961D0-C9D7-483B-8CC1-C8DA3DC59800}" type="presOf" srcId="{5F59E56B-7F13-4BD7-BCF9-C779D775F07A}" destId="{D1458FD2-22C1-4306-A4CE-2718D7D16F3A}" srcOrd="0" destOrd="0" presId="urn:microsoft.com/office/officeart/2005/8/layout/vList5"/>
    <dgm:cxn modelId="{AE4EB41C-CADF-4A4D-AF68-44B5210545AC}" type="presOf" srcId="{6631E5ED-FB1E-475E-80B8-0AFBDB990D2C}" destId="{7F16D4BB-B7E3-4D25-975A-801785869D38}" srcOrd="0" destOrd="0" presId="urn:microsoft.com/office/officeart/2005/8/layout/vList5"/>
    <dgm:cxn modelId="{993D7ED6-07D2-4BA3-B484-735FCCB2E469}" srcId="{DDD5A907-2C1A-4FA5-A6DD-62A4E7152DD9}" destId="{6631E5ED-FB1E-475E-80B8-0AFBDB990D2C}" srcOrd="2" destOrd="0" parTransId="{E6F84AA6-FC6B-474F-9EBC-67BB65FDD211}" sibTransId="{6EAB8081-AAA0-4746-A300-AADAB82902D7}"/>
    <dgm:cxn modelId="{A867928F-F8C4-4F6F-8EDC-11DA5C135D85}" type="presOf" srcId="{DDD5A907-2C1A-4FA5-A6DD-62A4E7152DD9}" destId="{072821A4-6C55-4B9E-A177-51C5188EC368}" srcOrd="0" destOrd="0" presId="urn:microsoft.com/office/officeart/2005/8/layout/vList5"/>
    <dgm:cxn modelId="{921A4B88-541A-4232-96F4-AEE3C97CC740}" srcId="{DDD5A907-2C1A-4FA5-A6DD-62A4E7152DD9}" destId="{DAF45D57-F57F-4F55-9D85-BF943B3ADEE5}" srcOrd="3" destOrd="0" parTransId="{71BCE9C9-7801-4C3C-A792-198B408DCE25}" sibTransId="{178144EA-9A63-4309-94D0-A9FC768421F3}"/>
    <dgm:cxn modelId="{E571CBD8-FA9D-4C3E-B4BD-437B8B202AB9}" type="presOf" srcId="{DAF45D57-F57F-4F55-9D85-BF943B3ADEE5}" destId="{9D514DAD-D0CE-48FA-9D97-0F78EB120876}" srcOrd="0" destOrd="0" presId="urn:microsoft.com/office/officeart/2005/8/layout/vList5"/>
    <dgm:cxn modelId="{16E65156-09C6-46E7-808B-7F2C68ECE6D4}" srcId="{DDD5A907-2C1A-4FA5-A6DD-62A4E7152DD9}" destId="{A30FC765-B38F-4464-B7EF-26D479E99C1D}" srcOrd="0" destOrd="0" parTransId="{02BD9386-7D75-4477-8D39-4485285B10BF}" sibTransId="{804EDEAF-1314-49AB-A72C-F554F2102E96}"/>
    <dgm:cxn modelId="{E99396D5-DED6-4D22-B095-50F51946FDC5}" type="presParOf" srcId="{072821A4-6C55-4B9E-A177-51C5188EC368}" destId="{36416452-1300-44B5-AA1B-F9425FCE60AE}" srcOrd="0" destOrd="0" presId="urn:microsoft.com/office/officeart/2005/8/layout/vList5"/>
    <dgm:cxn modelId="{306316BE-771C-4760-8AEF-8904C5343C43}" type="presParOf" srcId="{36416452-1300-44B5-AA1B-F9425FCE60AE}" destId="{76EC0BDF-60B1-4082-B911-4B92853AD7C5}" srcOrd="0" destOrd="0" presId="urn:microsoft.com/office/officeart/2005/8/layout/vList5"/>
    <dgm:cxn modelId="{73363A05-675C-40D2-854A-C7D8E74B3803}" type="presParOf" srcId="{072821A4-6C55-4B9E-A177-51C5188EC368}" destId="{51776446-BC8B-459A-904E-131A2CE1E598}" srcOrd="1" destOrd="0" presId="urn:microsoft.com/office/officeart/2005/8/layout/vList5"/>
    <dgm:cxn modelId="{295F0528-1451-41FF-9510-202E02CEE9BE}" type="presParOf" srcId="{072821A4-6C55-4B9E-A177-51C5188EC368}" destId="{39B62BB6-61D1-483B-BEA5-AA3BF0D3AA4A}" srcOrd="2" destOrd="0" presId="urn:microsoft.com/office/officeart/2005/8/layout/vList5"/>
    <dgm:cxn modelId="{F879ACA2-F866-46EE-AC43-3696E65D2852}" type="presParOf" srcId="{39B62BB6-61D1-483B-BEA5-AA3BF0D3AA4A}" destId="{D1458FD2-22C1-4306-A4CE-2718D7D16F3A}" srcOrd="0" destOrd="0" presId="urn:microsoft.com/office/officeart/2005/8/layout/vList5"/>
    <dgm:cxn modelId="{409BC136-FC8E-4857-93EB-DA0C3B88C004}" type="presParOf" srcId="{072821A4-6C55-4B9E-A177-51C5188EC368}" destId="{0C6720BE-45AF-4C64-B421-7BF1A32D4797}" srcOrd="3" destOrd="0" presId="urn:microsoft.com/office/officeart/2005/8/layout/vList5"/>
    <dgm:cxn modelId="{2750C430-E32D-4598-BE48-4D6BD5DCE869}" type="presParOf" srcId="{072821A4-6C55-4B9E-A177-51C5188EC368}" destId="{DF2CB6C6-278F-4C8D-9DDF-72C8530E71C7}" srcOrd="4" destOrd="0" presId="urn:microsoft.com/office/officeart/2005/8/layout/vList5"/>
    <dgm:cxn modelId="{CA3BBBA2-FFCC-4F17-9CB9-F7A1B54896F8}" type="presParOf" srcId="{DF2CB6C6-278F-4C8D-9DDF-72C8530E71C7}" destId="{7F16D4BB-B7E3-4D25-975A-801785869D38}" srcOrd="0" destOrd="0" presId="urn:microsoft.com/office/officeart/2005/8/layout/vList5"/>
    <dgm:cxn modelId="{74690C7B-1541-4B34-8E77-CD040FDC9E54}" type="presParOf" srcId="{072821A4-6C55-4B9E-A177-51C5188EC368}" destId="{87018537-AE91-4B42-A4FD-D032E5517583}" srcOrd="5" destOrd="0" presId="urn:microsoft.com/office/officeart/2005/8/layout/vList5"/>
    <dgm:cxn modelId="{E43B1F6D-60B2-4EF3-A94E-567518BAD541}" type="presParOf" srcId="{072821A4-6C55-4B9E-A177-51C5188EC368}" destId="{85184376-5775-4C8B-A446-1DEFC20949C9}" srcOrd="6" destOrd="0" presId="urn:microsoft.com/office/officeart/2005/8/layout/vList5"/>
    <dgm:cxn modelId="{84D0A24C-DDD2-431B-9326-9C3F5D4416AE}" type="presParOf" srcId="{85184376-5775-4C8B-A446-1DEFC20949C9}" destId="{9D514DAD-D0CE-48FA-9D97-0F78EB12087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C0BDF-60B1-4082-B911-4B92853AD7C5}">
      <dsp:nvSpPr>
        <dsp:cNvPr id="0" name=""/>
        <dsp:cNvSpPr/>
      </dsp:nvSpPr>
      <dsp:spPr>
        <a:xfrm>
          <a:off x="3510279" y="2265"/>
          <a:ext cx="3949065" cy="108950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Behavioral or Algorithmic level</a:t>
          </a:r>
          <a:endParaRPr lang="en-US" sz="3200" kern="1200" dirty="0"/>
        </a:p>
      </dsp:txBody>
      <dsp:txXfrm>
        <a:off x="3563464" y="55450"/>
        <a:ext cx="3842695" cy="983131"/>
      </dsp:txXfrm>
    </dsp:sp>
    <dsp:sp modelId="{D1458FD2-22C1-4306-A4CE-2718D7D16F3A}">
      <dsp:nvSpPr>
        <dsp:cNvPr id="0" name=""/>
        <dsp:cNvSpPr/>
      </dsp:nvSpPr>
      <dsp:spPr>
        <a:xfrm>
          <a:off x="3510279" y="1146242"/>
          <a:ext cx="3949065" cy="1089501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Data flow level</a:t>
          </a:r>
          <a:endParaRPr lang="en-US" sz="3200" kern="1200" dirty="0"/>
        </a:p>
      </dsp:txBody>
      <dsp:txXfrm>
        <a:off x="3563464" y="1199427"/>
        <a:ext cx="3842695" cy="983131"/>
      </dsp:txXfrm>
    </dsp:sp>
    <dsp:sp modelId="{7F16D4BB-B7E3-4D25-975A-801785869D38}">
      <dsp:nvSpPr>
        <dsp:cNvPr id="0" name=""/>
        <dsp:cNvSpPr/>
      </dsp:nvSpPr>
      <dsp:spPr>
        <a:xfrm>
          <a:off x="3510279" y="2290219"/>
          <a:ext cx="3949065" cy="1089501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Gate or structural level</a:t>
          </a:r>
          <a:endParaRPr lang="en-US" sz="3200" kern="1200" dirty="0"/>
        </a:p>
      </dsp:txBody>
      <dsp:txXfrm>
        <a:off x="3563464" y="2343404"/>
        <a:ext cx="3842695" cy="983131"/>
      </dsp:txXfrm>
    </dsp:sp>
    <dsp:sp modelId="{9D514DAD-D0CE-48FA-9D97-0F78EB120876}">
      <dsp:nvSpPr>
        <dsp:cNvPr id="0" name=""/>
        <dsp:cNvSpPr/>
      </dsp:nvSpPr>
      <dsp:spPr>
        <a:xfrm>
          <a:off x="3510279" y="3434195"/>
          <a:ext cx="3949065" cy="1089501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Switch level</a:t>
          </a:r>
          <a:endParaRPr lang="en-US" sz="3200" kern="1200" dirty="0"/>
        </a:p>
      </dsp:txBody>
      <dsp:txXfrm>
        <a:off x="3563464" y="3487380"/>
        <a:ext cx="3842695" cy="98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/>
              <a:pPr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/>
              <a:pPr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ni_amrita@progress.com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07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609600"/>
            <a:ext cx="983570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79219" y="2214563"/>
            <a:ext cx="5201412" cy="38814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3778" y="2214563"/>
            <a:ext cx="5203529" cy="38814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9219" y="6373813"/>
            <a:ext cx="2539339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75097" y="6376988"/>
            <a:ext cx="4113728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996" y="6376988"/>
            <a:ext cx="2924472" cy="457200"/>
          </a:xfrm>
        </p:spPr>
        <p:txBody>
          <a:bodyPr/>
          <a:lstStyle>
            <a:lvl1pPr>
              <a:defRPr/>
            </a:lvl1pPr>
          </a:lstStyle>
          <a:p>
            <a:fld id="{4DDE9D6B-1CC5-4799-84AC-373C864D43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049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2" name="Picture 2" descr="C:\Users\ni_ganesh\Pictures\15281021053838327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-228600"/>
            <a:ext cx="3749142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2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085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03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303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5793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4903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724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38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91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37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8015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27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37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1566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7289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4648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77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1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Dr Ganesh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Neelakanta</a:t>
            </a:r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Iyer</a:t>
            </a:r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ni_amrita@cb.amrita.edu</a:t>
            </a:r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68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/>
              <a:pPr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/>
              <a:pPr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/>
              <a:pPr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  <p:sldLayoutId id="2147483684" r:id="rId18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Dr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Ganesh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Neelakanta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Iyer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bleyer.org/icaru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softs.com/verilog/introductio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8464" y="1857658"/>
            <a:ext cx="9865148" cy="14824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15CSE301 </a:t>
            </a:r>
            <a:br>
              <a:rPr lang="en-US" dirty="0" smtClean="0"/>
            </a:br>
            <a:r>
              <a:rPr lang="en-US" dirty="0" smtClean="0"/>
              <a:t>Computer Organization and Architecture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Lab </a:t>
            </a:r>
            <a:r>
              <a:rPr lang="en-US" dirty="0" smtClean="0"/>
              <a:t>2</a:t>
            </a:r>
            <a:endParaRPr lang="en-US" dirty="0"/>
          </a:p>
          <a:p>
            <a:r>
              <a:rPr lang="en-US" dirty="0" smtClean="0"/>
              <a:t>Deeper understanding of </a:t>
            </a:r>
            <a:r>
              <a:rPr lang="en-US" dirty="0" err="1" smtClean="0"/>
              <a:t>iverilog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Amrita </a:t>
            </a:r>
            <a:r>
              <a:rPr lang="en-US" dirty="0" err="1" smtClean="0"/>
              <a:t>Vishwa</a:t>
            </a:r>
            <a:r>
              <a:rPr lang="en-US" dirty="0" smtClean="0"/>
              <a:t> </a:t>
            </a:r>
            <a:r>
              <a:rPr lang="en-US" dirty="0" err="1" smtClean="0"/>
              <a:t>Vidyapeetham</a:t>
            </a:r>
            <a:r>
              <a:rPr lang="en-US" dirty="0" smtClean="0"/>
              <a:t>, Coimbatore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Associate Professor, </a:t>
            </a:r>
            <a:r>
              <a:rPr lang="en-US" dirty="0" err="1" smtClean="0"/>
              <a:t>Dept</a:t>
            </a:r>
            <a:r>
              <a:rPr lang="en-US" dirty="0" smtClean="0"/>
              <a:t> of Computer Science and </a:t>
            </a:r>
            <a:r>
              <a:rPr lang="en-US" dirty="0" err="1" smtClean="0"/>
              <a:t>Engg</a:t>
            </a:r>
            <a:endParaRPr lang="en-US" dirty="0"/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4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Verilog</a:t>
            </a:r>
          </a:p>
        </p:txBody>
      </p:sp>
      <p:sp>
        <p:nvSpPr>
          <p:cNvPr id="211971" name="AutoShape 3"/>
          <p:cNvSpPr>
            <a:spLocks noChangeAspect="1" noChangeArrowheads="1"/>
          </p:cNvSpPr>
          <p:nvPr>
            <p:ph type="body" idx="1"/>
          </p:nvPr>
        </p:nvSpPr>
        <p:spPr>
          <a:xfrm>
            <a:off x="609441" y="1600201"/>
            <a:ext cx="10969943" cy="4952999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Verilog HDL has a syntax that describes precisely the legal constructs that can be used in the language.</a:t>
            </a:r>
          </a:p>
          <a:p>
            <a:r>
              <a:rPr lang="en-US" altLang="en-US" sz="2800" dirty="0"/>
              <a:t>It uses about 100 keywords pre-defined, lowercase, identifiers that define the language constructs.</a:t>
            </a:r>
          </a:p>
          <a:p>
            <a:r>
              <a:rPr lang="en-US" altLang="en-US" sz="2800" dirty="0"/>
              <a:t>Example of keywords: </a:t>
            </a:r>
            <a:r>
              <a:rPr lang="en-US" altLang="en-US" sz="2800" i="1" dirty="0"/>
              <a:t>module, </a:t>
            </a:r>
            <a:r>
              <a:rPr lang="en-US" altLang="en-US" sz="2800" i="1" dirty="0" err="1"/>
              <a:t>endmodule</a:t>
            </a:r>
            <a:r>
              <a:rPr lang="en-US" altLang="en-US" sz="2800" i="1" dirty="0"/>
              <a:t>, input, output wire, and, or, not</a:t>
            </a:r>
            <a:r>
              <a:rPr lang="en-US" altLang="en-US" sz="2800" dirty="0"/>
              <a:t> , etc.,</a:t>
            </a:r>
          </a:p>
          <a:p>
            <a:r>
              <a:rPr lang="en-US" altLang="en-US" sz="2800" dirty="0"/>
              <a:t>Any text between two slashes (//) and the end of line is interpreted as a comment.</a:t>
            </a:r>
          </a:p>
          <a:p>
            <a:r>
              <a:rPr lang="en-US" altLang="en-US" sz="2800" dirty="0"/>
              <a:t>Blank spaces are ignored and names are case sensitive.</a:t>
            </a:r>
          </a:p>
        </p:txBody>
      </p:sp>
    </p:spTree>
    <p:extLst>
      <p:ext uri="{BB962C8B-B14F-4D97-AF65-F5344CB8AC3E}">
        <p14:creationId xmlns:p14="http://schemas.microsoft.com/office/powerpoint/2010/main" val="148188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4012" y="609600"/>
            <a:ext cx="7378700" cy="635000"/>
          </a:xfrm>
        </p:spPr>
        <p:txBody>
          <a:bodyPr>
            <a:normAutofit fontScale="90000"/>
          </a:bodyPr>
          <a:lstStyle/>
          <a:p>
            <a:r>
              <a:rPr lang="en-US" altLang="en-US" sz="3600"/>
              <a:t>Verilog - Module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2" y="1524000"/>
            <a:ext cx="11353800" cy="41910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A </a:t>
            </a:r>
            <a:r>
              <a:rPr lang="en-US" altLang="en-US" sz="2800" i="1" dirty="0"/>
              <a:t>module</a:t>
            </a:r>
            <a:r>
              <a:rPr lang="en-US" altLang="en-US" sz="2800" dirty="0"/>
              <a:t> is the building block in Verilog.</a:t>
            </a:r>
          </a:p>
          <a:p>
            <a:r>
              <a:rPr lang="en-US" altLang="en-US" sz="2800" dirty="0"/>
              <a:t>It is declared by the keyword </a:t>
            </a:r>
            <a:r>
              <a:rPr lang="en-US" altLang="en-US" sz="2800" i="1" dirty="0"/>
              <a:t>module</a:t>
            </a:r>
            <a:r>
              <a:rPr lang="en-US" altLang="en-US" sz="2800" dirty="0"/>
              <a:t> and is always terminated by the keyword </a:t>
            </a:r>
            <a:r>
              <a:rPr lang="en-US" altLang="en-US" sz="2800" i="1" dirty="0" err="1"/>
              <a:t>endmodule</a:t>
            </a:r>
            <a:r>
              <a:rPr lang="en-US" altLang="en-US" sz="2800" dirty="0"/>
              <a:t>.</a:t>
            </a:r>
          </a:p>
          <a:p>
            <a:r>
              <a:rPr lang="en-US" altLang="en-US" sz="2800" dirty="0"/>
              <a:t>Each statement is terminated with a semicolon, but there is no semi-colon after </a:t>
            </a:r>
            <a:r>
              <a:rPr lang="en-US" altLang="en-US" sz="2800" i="1" dirty="0" err="1"/>
              <a:t>endmodule</a:t>
            </a:r>
            <a:r>
              <a:rPr lang="en-US" altLang="en-US" sz="2800" dirty="0"/>
              <a:t>.</a:t>
            </a:r>
          </a:p>
        </p:txBody>
      </p:sp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5"/>
          <a:stretch>
            <a:fillRect/>
          </a:stretch>
        </p:blipFill>
        <p:spPr bwMode="auto">
          <a:xfrm>
            <a:off x="2665412" y="4343400"/>
            <a:ext cx="7162800" cy="193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53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4412" y="304800"/>
            <a:ext cx="7378700" cy="838200"/>
          </a:xfrm>
        </p:spPr>
        <p:txBody>
          <a:bodyPr/>
          <a:lstStyle/>
          <a:p>
            <a:r>
              <a:rPr lang="en-US" altLang="en-US" sz="3600" dirty="0"/>
              <a:t>Verilog – Module (2)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5212" y="1399309"/>
            <a:ext cx="8915400" cy="51816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3600" dirty="0"/>
              <a:t>HDL Example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3200" b="1" dirty="0">
                <a:latin typeface="Courier New" panose="02070309020205020404" pitchFamily="49" charset="0"/>
              </a:rPr>
              <a:t>module</a:t>
            </a:r>
            <a:r>
              <a:rPr lang="en-US" altLang="en-US" sz="3200" dirty="0">
                <a:latin typeface="Courier New" panose="02070309020205020404" pitchFamily="49" charset="0"/>
              </a:rPr>
              <a:t> </a:t>
            </a:r>
            <a:r>
              <a:rPr lang="en-US" altLang="en-US" sz="3200" dirty="0" err="1">
                <a:latin typeface="Courier New" panose="02070309020205020404" pitchFamily="49" charset="0"/>
              </a:rPr>
              <a:t>smpl_circuit</a:t>
            </a:r>
            <a:r>
              <a:rPr lang="en-US" altLang="en-US" sz="3200" dirty="0">
                <a:latin typeface="Courier New" panose="02070309020205020404" pitchFamily="49" charset="0"/>
              </a:rPr>
              <a:t>(</a:t>
            </a:r>
            <a:r>
              <a:rPr lang="en-US" altLang="en-US" sz="3200" dirty="0" err="1">
                <a:latin typeface="Courier New" panose="02070309020205020404" pitchFamily="49" charset="0"/>
              </a:rPr>
              <a:t>A,B,C,x,y</a:t>
            </a:r>
            <a:r>
              <a:rPr lang="en-US" altLang="en-US" sz="3200" dirty="0">
                <a:latin typeface="Courier New" panose="02070309020205020404" pitchFamily="49" charset="0"/>
              </a:rPr>
              <a:t>);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3200" dirty="0">
                <a:latin typeface="Courier New" panose="02070309020205020404" pitchFamily="49" charset="0"/>
              </a:rPr>
              <a:t>	</a:t>
            </a:r>
            <a:r>
              <a:rPr lang="en-US" altLang="en-US" sz="3200" b="1" dirty="0">
                <a:latin typeface="Courier New" panose="02070309020205020404" pitchFamily="49" charset="0"/>
              </a:rPr>
              <a:t>input</a:t>
            </a:r>
            <a:r>
              <a:rPr lang="en-US" altLang="en-US" sz="3200" dirty="0">
                <a:latin typeface="Courier New" panose="02070309020205020404" pitchFamily="49" charset="0"/>
              </a:rPr>
              <a:t>  A,B,C;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3200" dirty="0">
                <a:latin typeface="Courier New" panose="02070309020205020404" pitchFamily="49" charset="0"/>
              </a:rPr>
              <a:t>	</a:t>
            </a:r>
            <a:r>
              <a:rPr lang="en-US" altLang="en-US" sz="3200" b="1" dirty="0">
                <a:latin typeface="Courier New" panose="02070309020205020404" pitchFamily="49" charset="0"/>
              </a:rPr>
              <a:t>output</a:t>
            </a:r>
            <a:r>
              <a:rPr lang="en-US" altLang="en-US" sz="3200" dirty="0">
                <a:latin typeface="Courier New" panose="02070309020205020404" pitchFamily="49" charset="0"/>
              </a:rPr>
              <a:t> </a:t>
            </a:r>
            <a:r>
              <a:rPr lang="en-US" altLang="en-US" sz="3200" dirty="0" err="1">
                <a:latin typeface="Courier New" panose="02070309020205020404" pitchFamily="49" charset="0"/>
              </a:rPr>
              <a:t>x,y</a:t>
            </a:r>
            <a:r>
              <a:rPr lang="en-US" altLang="en-US" sz="3200" dirty="0">
                <a:latin typeface="Courier New" panose="02070309020205020404" pitchFamily="49" charset="0"/>
              </a:rPr>
              <a:t>;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3200" dirty="0">
                <a:latin typeface="Courier New" panose="02070309020205020404" pitchFamily="49" charset="0"/>
              </a:rPr>
              <a:t>	</a:t>
            </a:r>
            <a:r>
              <a:rPr lang="en-US" altLang="en-US" sz="3200" b="1" dirty="0">
                <a:latin typeface="Courier New" panose="02070309020205020404" pitchFamily="49" charset="0"/>
              </a:rPr>
              <a:t>wire</a:t>
            </a:r>
            <a:r>
              <a:rPr lang="en-US" altLang="en-US" sz="3200" dirty="0">
                <a:latin typeface="Courier New" panose="02070309020205020404" pitchFamily="49" charset="0"/>
              </a:rPr>
              <a:t>	   e;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3200" dirty="0">
                <a:latin typeface="Courier New" panose="02070309020205020404" pitchFamily="49" charset="0"/>
              </a:rPr>
              <a:t>	</a:t>
            </a:r>
            <a:r>
              <a:rPr lang="en-US" altLang="en-US" sz="3200" b="1" dirty="0">
                <a:latin typeface="Courier New" panose="02070309020205020404" pitchFamily="49" charset="0"/>
              </a:rPr>
              <a:t>and</a:t>
            </a:r>
            <a:r>
              <a:rPr lang="en-US" altLang="en-US" sz="3200" dirty="0">
                <a:latin typeface="Courier New" panose="02070309020205020404" pitchFamily="49" charset="0"/>
              </a:rPr>
              <a:t>	g1(</a:t>
            </a:r>
            <a:r>
              <a:rPr lang="en-US" altLang="en-US" sz="3200" dirty="0" err="1">
                <a:latin typeface="Courier New" panose="02070309020205020404" pitchFamily="49" charset="0"/>
              </a:rPr>
              <a:t>e,A,B</a:t>
            </a:r>
            <a:r>
              <a:rPr lang="en-US" altLang="en-US" sz="3200" dirty="0">
                <a:latin typeface="Courier New" panose="02070309020205020404" pitchFamily="49" charset="0"/>
              </a:rPr>
              <a:t>);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3200" dirty="0">
                <a:latin typeface="Courier New" panose="02070309020205020404" pitchFamily="49" charset="0"/>
              </a:rPr>
              <a:t>	</a:t>
            </a:r>
            <a:r>
              <a:rPr lang="en-US" altLang="en-US" sz="3200" b="1" dirty="0">
                <a:latin typeface="Courier New" panose="02070309020205020404" pitchFamily="49" charset="0"/>
              </a:rPr>
              <a:t>not</a:t>
            </a:r>
            <a:r>
              <a:rPr lang="en-US" altLang="en-US" sz="3200" dirty="0">
                <a:latin typeface="Courier New" panose="02070309020205020404" pitchFamily="49" charset="0"/>
              </a:rPr>
              <a:t>	g2(</a:t>
            </a:r>
            <a:r>
              <a:rPr lang="en-US" altLang="en-US" sz="3200" dirty="0" err="1">
                <a:latin typeface="Courier New" panose="02070309020205020404" pitchFamily="49" charset="0"/>
              </a:rPr>
              <a:t>y,C</a:t>
            </a:r>
            <a:r>
              <a:rPr lang="en-US" altLang="en-US" sz="3200" dirty="0">
                <a:latin typeface="Courier New" panose="02070309020205020404" pitchFamily="49" charset="0"/>
              </a:rPr>
              <a:t>);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3200" dirty="0">
                <a:latin typeface="Courier New" panose="02070309020205020404" pitchFamily="49" charset="0"/>
              </a:rPr>
              <a:t>	</a:t>
            </a:r>
            <a:r>
              <a:rPr lang="en-US" altLang="en-US" sz="3200" b="1" dirty="0">
                <a:latin typeface="Courier New" panose="02070309020205020404" pitchFamily="49" charset="0"/>
              </a:rPr>
              <a:t>or</a:t>
            </a:r>
            <a:r>
              <a:rPr lang="en-US" altLang="en-US" sz="3200" dirty="0">
                <a:latin typeface="Courier New" panose="02070309020205020404" pitchFamily="49" charset="0"/>
              </a:rPr>
              <a:t>	g3(</a:t>
            </a:r>
            <a:r>
              <a:rPr lang="en-US" altLang="en-US" sz="3200" dirty="0" err="1">
                <a:latin typeface="Courier New" panose="02070309020205020404" pitchFamily="49" charset="0"/>
              </a:rPr>
              <a:t>x,e,y</a:t>
            </a:r>
            <a:r>
              <a:rPr lang="en-US" altLang="en-US" sz="3200" dirty="0">
                <a:latin typeface="Courier New" panose="02070309020205020404" pitchFamily="49" charset="0"/>
              </a:rPr>
              <a:t>);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3200" b="1" dirty="0" err="1">
                <a:latin typeface="Courier New" panose="02070309020205020404" pitchFamily="49" charset="0"/>
              </a:rPr>
              <a:t>endmodule</a:t>
            </a:r>
            <a:endParaRPr lang="en-US" altLang="en-US" sz="3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Different coding styles</a:t>
            </a:r>
            <a:endParaRPr lang="en-I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997834"/>
              </p:ext>
            </p:extLst>
          </p:nvPr>
        </p:nvGraphicFramePr>
        <p:xfrm>
          <a:off x="836612" y="1624013"/>
          <a:ext cx="1096962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2970211" y="1624013"/>
            <a:ext cx="1194303" cy="4624387"/>
          </a:xfrm>
          <a:prstGeom prst="upDown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E" sz="3200" dirty="0" smtClean="0"/>
              <a:t>Level of Abstraction</a:t>
            </a:r>
            <a:endParaRPr lang="en-IE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598612" y="1624013"/>
            <a:ext cx="1219200" cy="36933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E" dirty="0" smtClean="0"/>
              <a:t>Highest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1598612" y="5645190"/>
            <a:ext cx="1219200" cy="36933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E" dirty="0" smtClean="0"/>
              <a:t>Lowest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696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Lets see the differences between them with help of a 4:1 mux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2" descr="4to1 M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033" y="2667000"/>
            <a:ext cx="3633348" cy="33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10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Behavioural </a:t>
            </a:r>
            <a:r>
              <a:rPr lang="en-IE" dirty="0"/>
              <a:t>or Algorithmic </a:t>
            </a:r>
            <a:r>
              <a:rPr lang="en-IE" dirty="0" smtClean="0"/>
              <a:t>level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624697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</a:t>
            </a:r>
            <a:r>
              <a:rPr lang="en-US" dirty="0" smtClean="0"/>
              <a:t>ighest </a:t>
            </a:r>
            <a:r>
              <a:rPr lang="en-US" dirty="0"/>
              <a:t>level of </a:t>
            </a:r>
            <a:r>
              <a:rPr lang="en-US" dirty="0" smtClean="0"/>
              <a:t>abstraction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module can be implemented in terms of the desired design algorithm without concern for the hardware implementation </a:t>
            </a:r>
            <a:r>
              <a:rPr lang="en-US" dirty="0" smtClean="0"/>
              <a:t>details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specifies the circuit in terms of its expected </a:t>
            </a:r>
            <a:r>
              <a:rPr lang="en-US" dirty="0" smtClean="0"/>
              <a:t>behavior</a:t>
            </a:r>
          </a:p>
          <a:p>
            <a:endParaRPr lang="en-US" dirty="0"/>
          </a:p>
          <a:p>
            <a:r>
              <a:rPr lang="en-US" dirty="0"/>
              <a:t>It is the closest to a natural language description of the circuit </a:t>
            </a:r>
            <a:r>
              <a:rPr lang="en-US" dirty="0" smtClean="0"/>
              <a:t>functionality</a:t>
            </a:r>
            <a:endParaRPr lang="en-US" dirty="0"/>
          </a:p>
          <a:p>
            <a:endParaRPr lang="en-IE" dirty="0" smtClean="0"/>
          </a:p>
          <a:p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2" name="Picture 4" descr="Mux behavio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5" y="2209800"/>
            <a:ext cx="5295900" cy="30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67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flow level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12" y="1295400"/>
            <a:ext cx="11276171" cy="26669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Module </a:t>
            </a:r>
            <a:r>
              <a:rPr lang="en-US" dirty="0"/>
              <a:t>is designed by specifying the data </a:t>
            </a:r>
            <a:r>
              <a:rPr lang="en-US" dirty="0" smtClean="0"/>
              <a:t>flow</a:t>
            </a:r>
            <a:endParaRPr lang="en-US" dirty="0"/>
          </a:p>
          <a:p>
            <a:r>
              <a:rPr lang="en-US" dirty="0"/>
              <a:t>Looking towards this design, one can realize how data flows between hardware registers and how the data is processed in the </a:t>
            </a:r>
            <a:r>
              <a:rPr lang="en-US" dirty="0" smtClean="0"/>
              <a:t>design</a:t>
            </a:r>
            <a:endParaRPr lang="en-US" dirty="0"/>
          </a:p>
          <a:p>
            <a:r>
              <a:rPr lang="en-US" dirty="0"/>
              <a:t>This style is similar to logical equations. The specification is comprised of expressions made up of input signals and assigned to outputs.</a:t>
            </a:r>
          </a:p>
          <a:p>
            <a:r>
              <a:rPr lang="en-US" dirty="0"/>
              <a:t>In most cases, such an approach can be quite easily translated into a structure and then implemented.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2144" y="6356350"/>
            <a:ext cx="3859795" cy="365125"/>
          </a:xfrm>
        </p:spPr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Ganesh Neelakanta Iyer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4338" name="Picture 2" descr="Mux 4:1 Dataflow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09" y="3657600"/>
            <a:ext cx="6347445" cy="293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22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level or Structural level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12" y="1295400"/>
            <a:ext cx="11276171" cy="26669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module is implemented in terms of logic gates and interconnections between these </a:t>
            </a:r>
            <a:r>
              <a:rPr lang="en-US" dirty="0" smtClean="0"/>
              <a:t>gates</a:t>
            </a:r>
            <a:endParaRPr lang="en-US" dirty="0"/>
          </a:p>
          <a:p>
            <a:r>
              <a:rPr lang="en-US" dirty="0"/>
              <a:t>It resembles a schematic drawing with components connected with </a:t>
            </a:r>
            <a:r>
              <a:rPr lang="en-US" dirty="0" smtClean="0"/>
              <a:t>signals</a:t>
            </a:r>
            <a:endParaRPr lang="en-US" dirty="0"/>
          </a:p>
          <a:p>
            <a:r>
              <a:rPr lang="en-US" dirty="0"/>
              <a:t>A change in the value of any input signal of a component activates the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A </a:t>
            </a:r>
            <a:r>
              <a:rPr lang="en-US" dirty="0"/>
              <a:t>structural system representation is closer to the physical implementation than behavioral one but it is more involved because of large number of </a:t>
            </a:r>
            <a:r>
              <a:rPr lang="en-US" dirty="0" smtClean="0"/>
              <a:t>details</a:t>
            </a:r>
          </a:p>
          <a:p>
            <a:r>
              <a:rPr lang="en-US" dirty="0" smtClean="0"/>
              <a:t>Since </a:t>
            </a:r>
            <a:r>
              <a:rPr lang="en-US" dirty="0"/>
              <a:t>logic gate is most popular component, Verilog has a predefined set of logic gates known as </a:t>
            </a:r>
            <a:r>
              <a:rPr lang="en-US" b="1" i="1" dirty="0" smtClean="0"/>
              <a:t>primitives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4212" y="6356350"/>
            <a:ext cx="3859795" cy="365125"/>
          </a:xfrm>
        </p:spPr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5362" name="Picture 2" descr="Mux structu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38" y="3581401"/>
            <a:ext cx="688400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85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910" y="96604"/>
            <a:ext cx="10133171" cy="1143000"/>
          </a:xfrm>
        </p:spPr>
        <p:txBody>
          <a:bodyPr/>
          <a:lstStyle/>
          <a:p>
            <a:r>
              <a:rPr lang="en-US" dirty="0" smtClean="0"/>
              <a:t>Switch level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0" y="3886200"/>
            <a:ext cx="6332740" cy="3124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Verilog </a:t>
            </a:r>
            <a:r>
              <a:rPr lang="en-US" sz="2400" dirty="0"/>
              <a:t>supports design that can be represented in different modeling </a:t>
            </a:r>
            <a:r>
              <a:rPr lang="en-US" sz="2400" dirty="0" smtClean="0"/>
              <a:t>levels</a:t>
            </a:r>
          </a:p>
          <a:p>
            <a:r>
              <a:rPr lang="en-US" sz="2400" dirty="0" smtClean="0"/>
              <a:t>Describing </a:t>
            </a:r>
            <a:r>
              <a:rPr lang="en-US" sz="2400" dirty="0"/>
              <a:t>the design at different levels is known as Mixed-level </a:t>
            </a:r>
            <a:r>
              <a:rPr lang="en-US" sz="2400" dirty="0" smtClean="0"/>
              <a:t>Modeling</a:t>
            </a:r>
          </a:p>
          <a:p>
            <a:r>
              <a:rPr lang="en-US" sz="2400" dirty="0" smtClean="0"/>
              <a:t>Simulating </a:t>
            </a:r>
            <a:r>
              <a:rPr lang="en-US" sz="2400" dirty="0"/>
              <a:t>the design consisting of different modeling levels is known as Mixed-level </a:t>
            </a:r>
            <a:r>
              <a:rPr lang="en-US" sz="2400" dirty="0" smtClean="0"/>
              <a:t>Simulation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16061" y="6360540"/>
            <a:ext cx="3859795" cy="365125"/>
          </a:xfrm>
        </p:spPr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Ganesh Neelakanta Iyer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5" y="3324224"/>
            <a:ext cx="520065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9441" y="1131990"/>
            <a:ext cx="113523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the lowest level of abstraction provided by Verilog.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module can be implemented in terms of transistors, switches, storage nodes, and the interconnections between them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Verilog HDL transistors are known as Switches that can either conduct or </a:t>
            </a:r>
            <a:r>
              <a:rPr lang="en-US" sz="2400" dirty="0" smtClean="0"/>
              <a:t>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at this level requires knowledge of switch-level implementation </a:t>
            </a:r>
            <a:r>
              <a:rPr lang="en-US" sz="2400" dirty="0" smtClean="0"/>
              <a:t>details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Lexical Tokens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Verilog language source text files are a stream of lexical </a:t>
            </a:r>
            <a:r>
              <a:rPr lang="en-US" dirty="0" smtClean="0"/>
              <a:t>tokens</a:t>
            </a:r>
          </a:p>
          <a:p>
            <a:r>
              <a:rPr lang="en-US" dirty="0" smtClean="0"/>
              <a:t>E.g. Comments, identifiers, keywords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basic lexical tokens used by the Verilog HDL are similar to those in C Programming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Verilog </a:t>
            </a:r>
            <a:r>
              <a:rPr lang="en-US" dirty="0"/>
              <a:t>is case </a:t>
            </a:r>
            <a:r>
              <a:rPr lang="en-US" dirty="0" smtClean="0"/>
              <a:t>sensitive</a:t>
            </a:r>
          </a:p>
          <a:p>
            <a:r>
              <a:rPr lang="en-US" dirty="0" smtClean="0"/>
              <a:t>All </a:t>
            </a:r>
            <a:r>
              <a:rPr lang="en-US" dirty="0"/>
              <a:t>the key words are in lower case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8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Hardware Description Language - Introduction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HDL is a language that describes the hardware of digital systems in a textual form.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It resembles a programming language, but is specifically oriented to describing hardware structures and behaviors. 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The main difference with the traditional programming languages is HDL’s representation of extensive parallel operations whereas traditional ones represents mostly serial operations.  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The most common use of a HDL is to provide an alternative to </a:t>
            </a:r>
            <a:r>
              <a:rPr lang="en-US" altLang="en-US" sz="2800" dirty="0" smtClean="0"/>
              <a:t>schematics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2994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Lexical Tokens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 smtClean="0"/>
              <a:t>White space</a:t>
            </a:r>
          </a:p>
          <a:p>
            <a:pPr lvl="1"/>
            <a:r>
              <a:rPr lang="en-US" dirty="0"/>
              <a:t>White spaces can contain characters for spaces, tabs, new-lines and form </a:t>
            </a:r>
            <a:r>
              <a:rPr lang="en-US" dirty="0" smtClean="0"/>
              <a:t>feeds</a:t>
            </a:r>
          </a:p>
          <a:p>
            <a:pPr lvl="1"/>
            <a:r>
              <a:rPr lang="en-US" dirty="0" smtClean="0"/>
              <a:t>These </a:t>
            </a:r>
            <a:r>
              <a:rPr lang="en-US" dirty="0"/>
              <a:t>characters are ignored except when they serve to separate </a:t>
            </a:r>
            <a:r>
              <a:rPr lang="en-US" dirty="0" smtClean="0"/>
              <a:t>tokens</a:t>
            </a:r>
            <a:endParaRPr lang="en-US" dirty="0"/>
          </a:p>
          <a:p>
            <a:pPr lvl="1"/>
            <a:r>
              <a:rPr lang="en-US" dirty="0"/>
              <a:t>White space characters are Blank space, Tabs, Carriage returns, New line, and Form </a:t>
            </a:r>
            <a:r>
              <a:rPr lang="en-US" dirty="0" smtClean="0"/>
              <a:t>feeds</a:t>
            </a:r>
            <a:endParaRPr lang="en-IE" dirty="0" smtClean="0"/>
          </a:p>
          <a:p>
            <a:r>
              <a:rPr lang="en-IE" dirty="0" smtClean="0"/>
              <a:t>Comments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Single line comments begin with the token // and end with carriage return.</a:t>
            </a:r>
          </a:p>
          <a:p>
            <a:pPr marL="0" indent="0">
              <a:buNone/>
            </a:pPr>
            <a:r>
              <a:rPr lang="en-US" dirty="0" smtClean="0"/>
              <a:t>	Ex</a:t>
            </a:r>
            <a:r>
              <a:rPr lang="en-US" dirty="0"/>
              <a:t>.: //this is single line syntax</a:t>
            </a:r>
          </a:p>
          <a:p>
            <a:pPr lvl="1"/>
            <a:r>
              <a:rPr lang="en-US" dirty="0" smtClean="0"/>
              <a:t>Multiline </a:t>
            </a:r>
            <a:r>
              <a:rPr lang="en-US" dirty="0"/>
              <a:t>comments begins with the token /* and end with token */</a:t>
            </a:r>
          </a:p>
          <a:p>
            <a:pPr marL="0" indent="0">
              <a:buNone/>
            </a:pPr>
            <a:r>
              <a:rPr lang="en-US" dirty="0" smtClean="0"/>
              <a:t>	Ex</a:t>
            </a:r>
            <a:r>
              <a:rPr lang="en-US" dirty="0"/>
              <a:t>.: /* this is multiline Syntax*/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1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Lexical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34" y="1181820"/>
            <a:ext cx="10969943" cy="4525963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Numbers</a:t>
            </a:r>
          </a:p>
          <a:p>
            <a:pPr lvl="1"/>
            <a:r>
              <a:rPr lang="en-US" dirty="0"/>
              <a:t>You can specify a number in binary, octal, decimal or hexadecimal </a:t>
            </a:r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Negative </a:t>
            </a:r>
            <a:r>
              <a:rPr lang="en-US" dirty="0"/>
              <a:t>numbers are represented in 2’s compliment numbers. </a:t>
            </a:r>
            <a:endParaRPr lang="en-US" dirty="0" smtClean="0"/>
          </a:p>
          <a:p>
            <a:pPr lvl="1"/>
            <a:r>
              <a:rPr lang="en-US" dirty="0" smtClean="0"/>
              <a:t>Verilog </a:t>
            </a:r>
            <a:r>
              <a:rPr lang="en-US" dirty="0"/>
              <a:t>allows integers, real numbers and signed &amp; unsigned numbers.</a:t>
            </a:r>
          </a:p>
          <a:p>
            <a:pPr lvl="1"/>
            <a:r>
              <a:rPr lang="en-US" dirty="0"/>
              <a:t>The syntax is given by − &lt;size&gt; &lt;radix&gt; &lt;value&gt;</a:t>
            </a:r>
          </a:p>
          <a:p>
            <a:pPr lvl="1"/>
            <a:r>
              <a:rPr lang="en-US" dirty="0"/>
              <a:t>Size or </a:t>
            </a:r>
            <a:r>
              <a:rPr lang="en-US" dirty="0" err="1"/>
              <a:t>unsized</a:t>
            </a:r>
            <a:r>
              <a:rPr lang="en-US" dirty="0"/>
              <a:t> number can be defined in &lt;Size&gt; and &lt;radix&gt; defines whether it is binary, octal, hexadecimal or </a:t>
            </a:r>
            <a:r>
              <a:rPr lang="en-US" dirty="0" smtClean="0"/>
              <a:t>decimal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D or d for Decimal 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H or h for Hexadecimal 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B or b for Binary 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O or o for Octal </a:t>
            </a:r>
          </a:p>
          <a:p>
            <a:pPr lvl="1"/>
            <a:endParaRPr lang="en-US" dirty="0"/>
          </a:p>
          <a:p>
            <a:pPr lvl="1"/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0412" y="6356351"/>
            <a:ext cx="3859795" cy="365125"/>
          </a:xfrm>
        </p:spPr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Ganesh Neelakanta Iyer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4089119"/>
            <a:ext cx="5029233" cy="263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347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Lexical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Identifiers</a:t>
            </a:r>
          </a:p>
          <a:p>
            <a:pPr lvl="1"/>
            <a:r>
              <a:rPr lang="en-US" dirty="0"/>
              <a:t>Identifier is the name used to define the object, such as a function, module or </a:t>
            </a:r>
            <a:r>
              <a:rPr lang="en-US" dirty="0" smtClean="0"/>
              <a:t>register</a:t>
            </a:r>
          </a:p>
          <a:p>
            <a:pPr lvl="1"/>
            <a:r>
              <a:rPr lang="en-US" dirty="0" smtClean="0"/>
              <a:t>Identifiers </a:t>
            </a:r>
            <a:r>
              <a:rPr lang="en-US" dirty="0"/>
              <a:t>should begin with an alphabetical characters or underscore characters. Ex. A_Z, </a:t>
            </a:r>
            <a:r>
              <a:rPr lang="en-US" dirty="0" err="1"/>
              <a:t>a_z</a:t>
            </a:r>
            <a:r>
              <a:rPr lang="en-US" dirty="0"/>
              <a:t>,_</a:t>
            </a:r>
          </a:p>
          <a:p>
            <a:pPr lvl="1"/>
            <a:r>
              <a:rPr lang="en-US" dirty="0"/>
              <a:t>Identifiers are a combination of alphabetic, numeric, underscore and $ </a:t>
            </a:r>
            <a:r>
              <a:rPr lang="en-US" dirty="0" smtClean="0"/>
              <a:t>characters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can be up to 1024 characters long</a:t>
            </a:r>
          </a:p>
          <a:p>
            <a:pPr lvl="1"/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40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Lexical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Operators</a:t>
            </a:r>
          </a:p>
          <a:p>
            <a:pPr lvl="1"/>
            <a:r>
              <a:rPr lang="en-US" dirty="0"/>
              <a:t>Operators are special characters used to put conditions or to operate the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There </a:t>
            </a:r>
            <a:r>
              <a:rPr lang="en-US" dirty="0"/>
              <a:t>are one, two and sometimes three characters used to perform operations on variables.</a:t>
            </a:r>
          </a:p>
          <a:p>
            <a:pPr lvl="1"/>
            <a:r>
              <a:rPr lang="en-US" dirty="0"/>
              <a:t>Ex. &gt;, +, ~, &amp;! =.</a:t>
            </a:r>
          </a:p>
          <a:p>
            <a:pPr lvl="1"/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73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-68856"/>
            <a:ext cx="10133171" cy="1143000"/>
          </a:xfrm>
        </p:spPr>
        <p:txBody>
          <a:bodyPr/>
          <a:lstStyle/>
          <a:p>
            <a:r>
              <a:rPr lang="en-IE" dirty="0" smtClean="0"/>
              <a:t>Keywords</a:t>
            </a:r>
            <a:endParaRPr lang="en-I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165886"/>
              </p:ext>
            </p:extLst>
          </p:nvPr>
        </p:nvGraphicFramePr>
        <p:xfrm>
          <a:off x="912812" y="1061174"/>
          <a:ext cx="10363200" cy="56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86536671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5743377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91584986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42544468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35341728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610673935"/>
                    </a:ext>
                  </a:extLst>
                </a:gridCol>
              </a:tblGrid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always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end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ifnone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or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rpmos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tranif1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3961713020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and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endcase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initial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output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rtran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tri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3274604448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assign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endmodule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inout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parameter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rtranif0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tri0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537740420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begin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endfunction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input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pmos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rtranif1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tri1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574951226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buf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endprimitive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integer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posedge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scalared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triand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1228212623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bufif0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endspecify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join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primitive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small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trior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3416318743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bufif1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endtable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large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pull0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specify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 dirty="0" err="1">
                          <a:effectLst/>
                        </a:rPr>
                        <a:t>trireg</a:t>
                      </a:r>
                      <a:endParaRPr lang="en-IE" sz="1800" b="0" i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15339613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case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endtask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macromodule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pull1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specparam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vectored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3883725505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casex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event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medium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pullup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strong0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wait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3060631977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casez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for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module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pulldown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strong1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wand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1662501225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cmos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force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nand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rcmos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supply0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weak0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2381506062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deassign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forever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negedge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real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supply1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weak1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1490585817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default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for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nmos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realtime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table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while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1821663907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defparam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function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nor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reg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task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wire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2893163593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disable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highz0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not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release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time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wor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1570761360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edge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highz1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notif0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repeat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tran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xnor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570569456"/>
                  </a:ext>
                </a:extLst>
              </a:tr>
              <a:tr h="271443"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else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if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notif1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rnmos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>
                          <a:effectLst/>
                        </a:rPr>
                        <a:t>tranif0</a:t>
                      </a:r>
                      <a:endParaRPr lang="en-IE" sz="1800" b="0" i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 dirty="0" err="1">
                          <a:effectLst/>
                        </a:rPr>
                        <a:t>xor</a:t>
                      </a:r>
                      <a:endParaRPr lang="en-IE" sz="1800" b="0" i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938" marR="28938" marT="28938" marB="28938" anchor="ctr"/>
                </a:tc>
                <a:extLst>
                  <a:ext uri="{0D108BD9-81ED-4DB2-BD59-A6C34878D82A}">
                    <a16:rowId xmlns:a16="http://schemas.microsoft.com/office/drawing/2014/main" val="403626653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15CSE381 – COA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4875371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Icarus Verilog is a free compiler implementation for the IEEE-1364 Verilog hardware description </a:t>
            </a:r>
            <a:r>
              <a:rPr lang="en-US" dirty="0" smtClean="0"/>
              <a:t>language</a:t>
            </a:r>
          </a:p>
          <a:p>
            <a:r>
              <a:rPr lang="en-US" dirty="0">
                <a:hlinkClick r:id="rId2"/>
              </a:rPr>
              <a:t>http://bleyer.org/icarus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will use this to simulate hardware design in our lab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0612" y="1611086"/>
            <a:ext cx="4876800" cy="424731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/* A simple and gate</a:t>
            </a:r>
          </a:p>
          <a:p>
            <a:r>
              <a:rPr lang="en-US" dirty="0"/>
              <a:t>File: 1_and.v              */</a:t>
            </a:r>
          </a:p>
          <a:p>
            <a:endParaRPr lang="en-US" dirty="0"/>
          </a:p>
          <a:p>
            <a:r>
              <a:rPr lang="en-US" dirty="0"/>
              <a:t>module </a:t>
            </a:r>
            <a:r>
              <a:rPr lang="en-US" dirty="0" err="1"/>
              <a:t>andgate</a:t>
            </a:r>
            <a:r>
              <a:rPr lang="en-US" dirty="0"/>
              <a:t> (a, b, y);</a:t>
            </a:r>
          </a:p>
          <a:p>
            <a:r>
              <a:rPr lang="en-US" dirty="0"/>
              <a:t>input a, b;</a:t>
            </a:r>
          </a:p>
          <a:p>
            <a:r>
              <a:rPr lang="en-US" dirty="0"/>
              <a:t>output y;</a:t>
            </a:r>
          </a:p>
          <a:p>
            <a:endParaRPr lang="en-US" dirty="0"/>
          </a:p>
          <a:p>
            <a:r>
              <a:rPr lang="en-US" dirty="0"/>
              <a:t>// using data flow abstraction </a:t>
            </a:r>
          </a:p>
          <a:p>
            <a:r>
              <a:rPr lang="en-US" dirty="0"/>
              <a:t>assign y = a &amp; b;</a:t>
            </a:r>
          </a:p>
          <a:p>
            <a:endParaRPr lang="en-US" dirty="0"/>
          </a:p>
          <a:p>
            <a:r>
              <a:rPr lang="en-US" dirty="0"/>
              <a:t>//using gate level abstraction</a:t>
            </a:r>
          </a:p>
          <a:p>
            <a:r>
              <a:rPr lang="en-US" dirty="0"/>
              <a:t>//and a1(</a:t>
            </a:r>
            <a:r>
              <a:rPr lang="en-US" dirty="0" err="1"/>
              <a:t>y,a,b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//run either gate level or data flow level code</a:t>
            </a:r>
          </a:p>
          <a:p>
            <a:r>
              <a:rPr lang="en-US" dirty="0" err="1"/>
              <a:t>endmodule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1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iverilog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262" y="1600200"/>
            <a:ext cx="6556301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70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Procedure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Complete the installation</a:t>
            </a:r>
          </a:p>
          <a:p>
            <a:r>
              <a:rPr lang="en-IE" dirty="0" smtClean="0"/>
              <a:t>Open the folder mentioned during the installation</a:t>
            </a:r>
          </a:p>
          <a:p>
            <a:pPr lvl="1"/>
            <a:r>
              <a:rPr lang="en-IE" dirty="0" smtClean="0"/>
              <a:t>In my case, it was C:\iverilog</a:t>
            </a:r>
          </a:p>
          <a:p>
            <a:r>
              <a:rPr lang="en-IE" dirty="0" smtClean="0"/>
              <a:t>You can write your first </a:t>
            </a:r>
            <a:r>
              <a:rPr lang="en-IE" b="1" dirty="0" err="1" smtClean="0"/>
              <a:t>hello.v</a:t>
            </a:r>
            <a:r>
              <a:rPr lang="en-IE" dirty="0" smtClean="0"/>
              <a:t> program in the bin folder under C:\iverilog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21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h</a:t>
            </a:r>
            <a:r>
              <a:rPr lang="en-IE" dirty="0" err="1" smtClean="0"/>
              <a:t>ello.v</a:t>
            </a:r>
            <a:r>
              <a:rPr lang="en-IE" dirty="0" smtClean="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726" y="1524000"/>
            <a:ext cx="5637371" cy="452596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module hello;</a:t>
            </a:r>
          </a:p>
          <a:p>
            <a:pPr marL="0" indent="0">
              <a:buNone/>
            </a:pPr>
            <a:r>
              <a:rPr lang="en-US" dirty="0"/>
              <a:t>  initial </a:t>
            </a:r>
          </a:p>
          <a:p>
            <a:pPr marL="0" indent="0">
              <a:buNone/>
            </a:pPr>
            <a:r>
              <a:rPr lang="en-US" dirty="0"/>
              <a:t>    begin</a:t>
            </a:r>
          </a:p>
          <a:p>
            <a:pPr marL="0" indent="0">
              <a:buNone/>
            </a:pPr>
            <a:r>
              <a:rPr lang="en-US" dirty="0"/>
              <a:t>      $display("Hello, World");</a:t>
            </a:r>
          </a:p>
          <a:p>
            <a:pPr marL="0" indent="0">
              <a:buNone/>
            </a:pPr>
            <a:r>
              <a:rPr lang="en-US" dirty="0"/>
              <a:t>      $finish ;</a:t>
            </a:r>
          </a:p>
          <a:p>
            <a:pPr marL="0" indent="0">
              <a:buNone/>
            </a:pPr>
            <a:r>
              <a:rPr lang="en-US" dirty="0"/>
              <a:t>    end</a:t>
            </a:r>
          </a:p>
          <a:p>
            <a:pPr marL="0" indent="0">
              <a:buNone/>
            </a:pPr>
            <a:r>
              <a:rPr lang="en-US" dirty="0" err="1"/>
              <a:t>endmodule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4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Running Verilog code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Open command prompt under C:\iverilog\bin</a:t>
            </a:r>
          </a:p>
          <a:p>
            <a:r>
              <a:rPr lang="en-US" dirty="0"/>
              <a:t>compile this program with the command:</a:t>
            </a:r>
          </a:p>
          <a:p>
            <a:pPr lvl="1"/>
            <a:r>
              <a:rPr lang="en-US" b="1" dirty="0" err="1" smtClean="0"/>
              <a:t>iverilog</a:t>
            </a:r>
            <a:r>
              <a:rPr lang="en-US" b="1" dirty="0" smtClean="0"/>
              <a:t> </a:t>
            </a:r>
            <a:r>
              <a:rPr lang="en-US" b="1" dirty="0"/>
              <a:t>-o hello </a:t>
            </a:r>
            <a:r>
              <a:rPr lang="en-US" b="1" dirty="0" err="1"/>
              <a:t>hello.v</a:t>
            </a:r>
            <a:endParaRPr lang="en-US" b="1" dirty="0"/>
          </a:p>
          <a:p>
            <a:r>
              <a:rPr lang="en-US" dirty="0"/>
              <a:t>The results of this compile are placed into the file "hello", because the "-o" flag tells the compiler where to place the compiled result. Next, execute the compiled program like so:</a:t>
            </a:r>
          </a:p>
          <a:p>
            <a:pPr lvl="1"/>
            <a:r>
              <a:rPr lang="en-US" b="1" dirty="0" err="1" smtClean="0"/>
              <a:t>vvp</a:t>
            </a:r>
            <a:r>
              <a:rPr lang="en-US" b="1" dirty="0" smtClean="0"/>
              <a:t> hello</a:t>
            </a:r>
          </a:p>
          <a:p>
            <a:pPr lvl="1"/>
            <a:r>
              <a:rPr lang="en-US" dirty="0" smtClean="0"/>
              <a:t>Hello</a:t>
            </a:r>
            <a:r>
              <a:rPr lang="en-US" dirty="0"/>
              <a:t>, World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4580935"/>
            <a:ext cx="7466013" cy="22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4012" y="609600"/>
            <a:ext cx="7378700" cy="889000"/>
          </a:xfrm>
        </p:spPr>
        <p:txBody>
          <a:bodyPr/>
          <a:lstStyle/>
          <a:p>
            <a:r>
              <a:rPr lang="en-US" altLang="en-US" sz="3600"/>
              <a:t>HDL – Introduction (2)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2" y="1905000"/>
            <a:ext cx="11277600" cy="43434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When a language is used for the above purpose (i.e. to provide an alternative to schematics), it is referred to as a </a:t>
            </a:r>
            <a:r>
              <a:rPr lang="en-US" altLang="en-US" sz="2800" i="1" dirty="0"/>
              <a:t>structural description</a:t>
            </a:r>
            <a:r>
              <a:rPr lang="en-US" altLang="en-US" sz="2800" dirty="0"/>
              <a:t> in which the language describes an interconnection of components.  </a:t>
            </a:r>
          </a:p>
          <a:p>
            <a:r>
              <a:rPr lang="en-US" altLang="en-US" sz="2800" dirty="0"/>
              <a:t>Such a structural description can be used as input to logic simulation just as a schematic is used. </a:t>
            </a:r>
          </a:p>
          <a:p>
            <a:r>
              <a:rPr lang="en-US" altLang="en-US" sz="2800" dirty="0"/>
              <a:t>Models for each of the primitive components are required. </a:t>
            </a:r>
          </a:p>
          <a:p>
            <a:r>
              <a:rPr lang="en-US" altLang="en-US" sz="2800" dirty="0"/>
              <a:t>If an HDL is used, then these models can also be written in the HDL providing a more uniform, portable representation for simulation input. </a:t>
            </a:r>
          </a:p>
        </p:txBody>
      </p:sp>
    </p:spTree>
    <p:extLst>
      <p:ext uri="{BB962C8B-B14F-4D97-AF65-F5344CB8AC3E}">
        <p14:creationId xmlns:p14="http://schemas.microsoft.com/office/powerpoint/2010/main" val="3524411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Lets start with an AND </a:t>
            </a:r>
            <a:r>
              <a:rPr lang="en-IE" dirty="0" err="1" smtClean="0"/>
              <a:t>dgate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04578"/>
              </p:ext>
            </p:extLst>
          </p:nvPr>
        </p:nvGraphicFramePr>
        <p:xfrm>
          <a:off x="4875212" y="2264940"/>
          <a:ext cx="5704203" cy="1371600"/>
        </p:xfrm>
        <a:graphic>
          <a:graphicData uri="http://schemas.openxmlformats.org/drawingml/2006/table">
            <a:tbl>
              <a:tblPr/>
              <a:tblGrid>
                <a:gridCol w="1901401">
                  <a:extLst>
                    <a:ext uri="{9D8B030D-6E8A-4147-A177-3AD203B41FA5}">
                      <a16:colId xmlns:a16="http://schemas.microsoft.com/office/drawing/2014/main" val="889501491"/>
                    </a:ext>
                  </a:extLst>
                </a:gridCol>
                <a:gridCol w="1901401">
                  <a:extLst>
                    <a:ext uri="{9D8B030D-6E8A-4147-A177-3AD203B41FA5}">
                      <a16:colId xmlns:a16="http://schemas.microsoft.com/office/drawing/2014/main" val="1236972690"/>
                    </a:ext>
                  </a:extLst>
                </a:gridCol>
                <a:gridCol w="1901401">
                  <a:extLst>
                    <a:ext uri="{9D8B030D-6E8A-4147-A177-3AD203B41FA5}">
                      <a16:colId xmlns:a16="http://schemas.microsoft.com/office/drawing/2014/main" val="24823662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E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lang="en-IE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lang="en-IE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  <a:endParaRPr lang="en-IE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531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I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I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I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621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I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I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276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I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I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547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E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0230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2086802"/>
            <a:ext cx="4514850" cy="1533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3212" y="5562600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</a:t>
            </a:r>
            <a:r>
              <a:rPr lang="en-IE" dirty="0" smtClean="0">
                <a:hlinkClick r:id="rId3"/>
              </a:rPr>
              <a:t>electrosofts.com/verilog/introduction.html</a:t>
            </a:r>
            <a:r>
              <a:rPr lang="en-IE" dirty="0" smtClean="0"/>
              <a:t>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4115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AND Gate Verilog code</a:t>
            </a:r>
            <a:br>
              <a:rPr lang="en-IE" dirty="0" smtClean="0"/>
            </a:br>
            <a:r>
              <a:rPr lang="en-IE" dirty="0" smtClean="0"/>
              <a:t>Open a file </a:t>
            </a:r>
            <a:r>
              <a:rPr lang="en-IE" dirty="0" err="1" smtClean="0"/>
              <a:t>and.v</a:t>
            </a:r>
            <a:r>
              <a:rPr lang="en-IE" dirty="0" smtClean="0"/>
              <a:t> and write this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412" y="2286000"/>
            <a:ext cx="5467350" cy="32721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91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Lets understand the code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1352371" cy="48767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</a:t>
            </a:r>
            <a:r>
              <a:rPr lang="en-US" dirty="0" err="1"/>
              <a:t>verilog</a:t>
            </a:r>
            <a:r>
              <a:rPr lang="en-US" dirty="0"/>
              <a:t>, one circuit is represented by set of "</a:t>
            </a:r>
            <a:r>
              <a:rPr lang="en-US" dirty="0" smtClean="0"/>
              <a:t>modules“</a:t>
            </a:r>
          </a:p>
          <a:p>
            <a:r>
              <a:rPr lang="en-US" dirty="0" smtClean="0"/>
              <a:t>We </a:t>
            </a:r>
            <a:r>
              <a:rPr lang="en-US" dirty="0"/>
              <a:t>can consider a module as a black </a:t>
            </a:r>
            <a:r>
              <a:rPr lang="en-US" dirty="0" smtClean="0"/>
              <a:t>box</a:t>
            </a:r>
          </a:p>
          <a:p>
            <a:r>
              <a:rPr lang="en-US" dirty="0" smtClean="0"/>
              <a:t>With </a:t>
            </a:r>
            <a:r>
              <a:rPr lang="en-US" dirty="0"/>
              <a:t>this assumption, if you draw a block diagram of the circuit with a set of signals connection each other, that is called top level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Then </a:t>
            </a:r>
            <a:r>
              <a:rPr lang="en-US" dirty="0"/>
              <a:t>go on writing modules for each black box, then design that black box with in the same </a:t>
            </a:r>
            <a:r>
              <a:rPr lang="en-US" dirty="0" smtClean="0"/>
              <a:t>way </a:t>
            </a:r>
          </a:p>
          <a:p>
            <a:r>
              <a:rPr lang="en-US" dirty="0" smtClean="0"/>
              <a:t>This </a:t>
            </a:r>
            <a:r>
              <a:rPr lang="en-US" dirty="0"/>
              <a:t>is how we are designing a </a:t>
            </a:r>
            <a:r>
              <a:rPr lang="en-US" dirty="0" smtClean="0"/>
              <a:t>circuit</a:t>
            </a:r>
          </a:p>
          <a:p>
            <a:r>
              <a:rPr lang="en-US" dirty="0" smtClean="0"/>
              <a:t>You </a:t>
            </a:r>
            <a:r>
              <a:rPr lang="en-US" dirty="0"/>
              <a:t>will understand this concept after studying some </a:t>
            </a:r>
            <a:r>
              <a:rPr lang="en-US" dirty="0" smtClean="0"/>
              <a:t>examples</a:t>
            </a:r>
          </a:p>
          <a:p>
            <a:r>
              <a:rPr lang="en-US" dirty="0" smtClean="0"/>
              <a:t>A </a:t>
            </a:r>
            <a:r>
              <a:rPr lang="en-US" dirty="0"/>
              <a:t>module may be one gate, one flip-flop, one register, one ALU one controller or one </a:t>
            </a:r>
            <a:r>
              <a:rPr lang="en-US" dirty="0" smtClean="0"/>
              <a:t>SOC</a:t>
            </a:r>
          </a:p>
          <a:p>
            <a:r>
              <a:rPr lang="en-US" dirty="0" smtClean="0"/>
              <a:t>Go </a:t>
            </a:r>
            <a:r>
              <a:rPr lang="en-US" dirty="0"/>
              <a:t>back to the example. Here, module is keyword, </a:t>
            </a:r>
            <a:r>
              <a:rPr lang="en-US" dirty="0" err="1"/>
              <a:t>andgate</a:t>
            </a:r>
            <a:r>
              <a:rPr lang="en-US" dirty="0"/>
              <a:t> is the name given to the module in this examples and a, b and y are the ports or connections to the module. Every modules and with the keyword </a:t>
            </a:r>
            <a:r>
              <a:rPr lang="en-US" dirty="0" err="1" smtClean="0"/>
              <a:t>endmodule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2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Lets understand the code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612" y="1600201"/>
            <a:ext cx="7315200" cy="4876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the beginning of a module, we have to declare all ports as input output or </a:t>
            </a:r>
            <a:r>
              <a:rPr lang="en-US" dirty="0" err="1"/>
              <a:t>inout</a:t>
            </a:r>
            <a:r>
              <a:rPr lang="en-US" dirty="0"/>
              <a:t>. By default, ports will have one pin or one bit.</a:t>
            </a:r>
          </a:p>
          <a:p>
            <a:r>
              <a:rPr lang="en-US" dirty="0"/>
              <a:t>Using 'assign' statement, we connected inputs and outputs via AND </a:t>
            </a:r>
            <a:r>
              <a:rPr lang="en-US" dirty="0" smtClean="0"/>
              <a:t>gate</a:t>
            </a:r>
          </a:p>
          <a:p>
            <a:r>
              <a:rPr lang="en-US" dirty="0" smtClean="0"/>
              <a:t>A </a:t>
            </a:r>
            <a:r>
              <a:rPr lang="en-US" dirty="0"/>
              <a:t>will be </a:t>
            </a:r>
            <a:r>
              <a:rPr lang="en-US" dirty="0" err="1"/>
              <a:t>ANDed</a:t>
            </a:r>
            <a:r>
              <a:rPr lang="en-US" dirty="0"/>
              <a:t> with B and will be connected to </a:t>
            </a:r>
            <a:r>
              <a:rPr lang="en-US" dirty="0" smtClean="0"/>
              <a:t>Y</a:t>
            </a:r>
          </a:p>
          <a:p>
            <a:r>
              <a:rPr lang="en-US" dirty="0" smtClean="0"/>
              <a:t>Here</a:t>
            </a:r>
            <a:r>
              <a:rPr lang="en-US" dirty="0"/>
              <a:t>, we are not going to store the values, and hence we did not declare any registers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5" y="2533220"/>
            <a:ext cx="4518587" cy="27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2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Simulators Used?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441" y="1600202"/>
            <a:ext cx="10969943" cy="1955798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Testbench</a:t>
            </a:r>
            <a:r>
              <a:rPr lang="en-US" altLang="en-US" dirty="0"/>
              <a:t> generates stimulus and checks response</a:t>
            </a:r>
          </a:p>
          <a:p>
            <a:r>
              <a:rPr lang="en-US" altLang="en-US" dirty="0"/>
              <a:t>Coupled to model of the system</a:t>
            </a:r>
          </a:p>
          <a:p>
            <a:r>
              <a:rPr lang="en-US" altLang="en-US" dirty="0"/>
              <a:t>Pair is run simultaneously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94012" y="3733800"/>
            <a:ext cx="6248400" cy="2819400"/>
            <a:chOff x="2894012" y="3733800"/>
            <a:chExt cx="6248400" cy="2819400"/>
          </a:xfrm>
        </p:grpSpPr>
        <p:sp>
          <p:nvSpPr>
            <p:cNvPr id="6148" name="Rectangle 4"/>
            <p:cNvSpPr>
              <a:spLocks noChangeArrowheads="1"/>
            </p:cNvSpPr>
            <p:nvPr/>
          </p:nvSpPr>
          <p:spPr bwMode="auto">
            <a:xfrm>
              <a:off x="2894012" y="3733800"/>
              <a:ext cx="2133600" cy="281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Testbench</a:t>
              </a:r>
            </a:p>
          </p:txBody>
        </p:sp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7008812" y="3733800"/>
              <a:ext cx="2133600" cy="281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System Model</a:t>
              </a:r>
            </a:p>
          </p:txBody>
        </p:sp>
        <p:sp>
          <p:nvSpPr>
            <p:cNvPr id="6150" name="Line 6"/>
            <p:cNvSpPr>
              <a:spLocks noChangeShapeType="1"/>
            </p:cNvSpPr>
            <p:nvPr/>
          </p:nvSpPr>
          <p:spPr bwMode="auto">
            <a:xfrm>
              <a:off x="5027612" y="4419600"/>
              <a:ext cx="1981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 flipH="1">
              <a:off x="5027612" y="5943600"/>
              <a:ext cx="1981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6152" name="Text Box 8"/>
            <p:cNvSpPr txBox="1">
              <a:spLocks noChangeArrowheads="1"/>
            </p:cNvSpPr>
            <p:nvPr/>
          </p:nvSpPr>
          <p:spPr bwMode="auto">
            <a:xfrm>
              <a:off x="5332412" y="4038600"/>
              <a:ext cx="1524000" cy="376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Stimulus</a:t>
              </a:r>
            </a:p>
          </p:txBody>
        </p:sp>
        <p:sp>
          <p:nvSpPr>
            <p:cNvPr id="6153" name="Text Box 9"/>
            <p:cNvSpPr txBox="1">
              <a:spLocks noChangeArrowheads="1"/>
            </p:cNvSpPr>
            <p:nvPr/>
          </p:nvSpPr>
          <p:spPr bwMode="auto">
            <a:xfrm>
              <a:off x="5256212" y="5486400"/>
              <a:ext cx="1524000" cy="376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Response</a:t>
              </a:r>
            </a:p>
          </p:txBody>
        </p:sp>
        <p:sp>
          <p:nvSpPr>
            <p:cNvPr id="6154" name="Text Box 10"/>
            <p:cNvSpPr txBox="1">
              <a:spLocks noChangeArrowheads="1"/>
            </p:cNvSpPr>
            <p:nvPr/>
          </p:nvSpPr>
          <p:spPr bwMode="auto">
            <a:xfrm>
              <a:off x="3808412" y="5715000"/>
              <a:ext cx="1371600" cy="66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Result checker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0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6170771" cy="1143000"/>
          </a:xfrm>
        </p:spPr>
        <p:txBody>
          <a:bodyPr/>
          <a:lstStyle/>
          <a:p>
            <a:r>
              <a:rPr lang="en-US" altLang="en-US" dirty="0"/>
              <a:t>Writing </a:t>
            </a:r>
            <a:r>
              <a:rPr lang="en-US" altLang="en-US" dirty="0" err="1"/>
              <a:t>Testbenches</a:t>
            </a:r>
            <a:endParaRPr lang="en-US" altLang="en-US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012" y="1600201"/>
            <a:ext cx="9828372" cy="4525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module test;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 err="1"/>
              <a:t>reg</a:t>
            </a:r>
            <a:r>
              <a:rPr lang="en-US" altLang="en-US" dirty="0"/>
              <a:t> a, b, </a:t>
            </a:r>
            <a:r>
              <a:rPr lang="en-US" altLang="en-US" dirty="0" err="1"/>
              <a:t>sel</a:t>
            </a:r>
            <a:r>
              <a:rPr lang="en-US" altLang="en-US" dirty="0"/>
              <a:t>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en-US" dirty="0"/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mux m(y, a, b, </a:t>
            </a:r>
            <a:r>
              <a:rPr lang="en-US" altLang="en-US" dirty="0" err="1"/>
              <a:t>sel</a:t>
            </a:r>
            <a:r>
              <a:rPr lang="en-US" altLang="en-US" dirty="0"/>
              <a:t>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en-US" dirty="0"/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initial begin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  $monitor($time,, “a = %b b=%b </a:t>
            </a:r>
            <a:r>
              <a:rPr lang="en-US" altLang="en-US" dirty="0" err="1"/>
              <a:t>sel</a:t>
            </a:r>
            <a:r>
              <a:rPr lang="en-US" altLang="en-US" dirty="0"/>
              <a:t>=%b y=%b”,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                   a, b, </a:t>
            </a:r>
            <a:r>
              <a:rPr lang="en-US" altLang="en-US" dirty="0" err="1"/>
              <a:t>sel</a:t>
            </a:r>
            <a:r>
              <a:rPr lang="en-US" altLang="en-US" dirty="0"/>
              <a:t>, y);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  a = 0; b= 0; </a:t>
            </a:r>
            <a:r>
              <a:rPr lang="en-US" altLang="en-US" dirty="0" err="1"/>
              <a:t>sel</a:t>
            </a:r>
            <a:r>
              <a:rPr lang="en-US" altLang="en-US" dirty="0"/>
              <a:t> = 0;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  #10 a = 1;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  #10 </a:t>
            </a:r>
            <a:r>
              <a:rPr lang="en-US" altLang="en-US" dirty="0" err="1"/>
              <a:t>sel</a:t>
            </a:r>
            <a:r>
              <a:rPr lang="en-US" altLang="en-US" dirty="0"/>
              <a:t> = 1;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  #10 b = 1;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end</a:t>
            </a:r>
          </a:p>
          <a:p>
            <a:endParaRPr lang="en-US" altLang="en-US" dirty="0"/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 flipH="1">
            <a:off x="4037012" y="1143000"/>
            <a:ext cx="3124200" cy="533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7237412" y="914400"/>
            <a:ext cx="2895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Inputs to device under test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7237412" y="1778000"/>
            <a:ext cx="2895600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Device under test</a:t>
            </a:r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 flipH="1">
            <a:off x="4875212" y="2057400"/>
            <a:ext cx="2362200" cy="457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5865812" y="2590800"/>
            <a:ext cx="32004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$monitor is a built-in event driven “printf”</a:t>
            </a:r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 flipH="1">
            <a:off x="3960812" y="2819400"/>
            <a:ext cx="1905000" cy="533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7354" name="Line 10"/>
          <p:cNvSpPr>
            <a:spLocks noChangeShapeType="1"/>
          </p:cNvSpPr>
          <p:nvPr/>
        </p:nvSpPr>
        <p:spPr bwMode="auto">
          <a:xfrm flipH="1" flipV="1">
            <a:off x="5103812" y="4343400"/>
            <a:ext cx="12192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6399212" y="4216401"/>
            <a:ext cx="32004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2"/>
                </a:solidFill>
              </a:rPr>
              <a:t>Stimulus generated by sequence of assignments and delays</a:t>
            </a:r>
          </a:p>
        </p:txBody>
      </p:sp>
    </p:spTree>
    <p:extLst>
      <p:ext uri="{BB962C8B-B14F-4D97-AF65-F5344CB8AC3E}">
        <p14:creationId xmlns:p14="http://schemas.microsoft.com/office/powerpoint/2010/main" val="364110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Testbench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7618571" cy="4525963"/>
          </a:xfrm>
        </p:spPr>
        <p:txBody>
          <a:bodyPr/>
          <a:lstStyle/>
          <a:p>
            <a:r>
              <a:rPr lang="en-US" dirty="0"/>
              <a:t>Next we will write a </a:t>
            </a:r>
            <a:r>
              <a:rPr lang="en-US" dirty="0" err="1"/>
              <a:t>testbench</a:t>
            </a:r>
            <a:r>
              <a:rPr lang="en-US" dirty="0"/>
              <a:t> to test the gate that we have </a:t>
            </a:r>
            <a:r>
              <a:rPr lang="en-US" dirty="0" smtClean="0"/>
              <a:t>created</a:t>
            </a:r>
          </a:p>
          <a:p>
            <a:r>
              <a:rPr lang="en-US" dirty="0" err="1" smtClean="0"/>
              <a:t>Testbench</a:t>
            </a:r>
            <a:r>
              <a:rPr lang="en-US" dirty="0" smtClean="0"/>
              <a:t> </a:t>
            </a:r>
            <a:r>
              <a:rPr lang="en-US" dirty="0"/>
              <a:t>is another </a:t>
            </a:r>
            <a:r>
              <a:rPr lang="en-US" dirty="0" err="1"/>
              <a:t>verilog</a:t>
            </a:r>
            <a:r>
              <a:rPr lang="en-US" dirty="0"/>
              <a:t> code that creates a circuit involving the circuit to be </a:t>
            </a:r>
            <a:r>
              <a:rPr lang="en-US" dirty="0" smtClean="0"/>
              <a:t>tested</a:t>
            </a:r>
          </a:p>
          <a:p>
            <a:r>
              <a:rPr lang="en-US" dirty="0" smtClean="0"/>
              <a:t>This </a:t>
            </a:r>
            <a:r>
              <a:rPr lang="en-US" dirty="0"/>
              <a:t>code will send different inputs to the code under test and get the output and displays to check the accuracy.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0482" name="Picture 2" descr="http://electrosofts.com/verilog/and_t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395" y="2743200"/>
            <a:ext cx="3481917" cy="19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2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6246971" cy="1143000"/>
          </a:xfrm>
        </p:spPr>
        <p:txBody>
          <a:bodyPr>
            <a:normAutofit fontScale="90000"/>
          </a:bodyPr>
          <a:lstStyle/>
          <a:p>
            <a:r>
              <a:rPr lang="en-IE" dirty="0" err="1" smtClean="0"/>
              <a:t>Testbench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sz="3600" dirty="0" smtClean="0"/>
              <a:t>Write this in a new file </a:t>
            </a:r>
            <a:r>
              <a:rPr lang="en-IE" sz="3600" dirty="0" err="1" smtClean="0"/>
              <a:t>and_tb.v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624697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Here we have created another module </a:t>
            </a:r>
            <a:r>
              <a:rPr lang="en-US" dirty="0" err="1"/>
              <a:t>andgate_tb</a:t>
            </a:r>
            <a:r>
              <a:rPr lang="en-US" dirty="0"/>
              <a:t> which will include the module </a:t>
            </a:r>
            <a:r>
              <a:rPr lang="en-US" dirty="0" err="1" smtClean="0"/>
              <a:t>andgate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have to give values to input, so we need to store or latch the input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So</a:t>
            </a:r>
            <a:r>
              <a:rPr lang="en-US" dirty="0"/>
              <a:t>, </a:t>
            </a:r>
            <a:r>
              <a:rPr lang="en-US" dirty="0" err="1"/>
              <a:t>t_a</a:t>
            </a:r>
            <a:r>
              <a:rPr lang="en-US" dirty="0"/>
              <a:t> and </a:t>
            </a:r>
            <a:r>
              <a:rPr lang="en-US" dirty="0" err="1"/>
              <a:t>t_b</a:t>
            </a:r>
            <a:r>
              <a:rPr lang="en-US" dirty="0"/>
              <a:t> are declared as </a:t>
            </a:r>
            <a:r>
              <a:rPr lang="en-US" dirty="0" err="1"/>
              <a:t>reg</a:t>
            </a:r>
            <a:r>
              <a:rPr lang="en-US" dirty="0"/>
              <a:t> and </a:t>
            </a:r>
            <a:r>
              <a:rPr lang="en-US" dirty="0" err="1"/>
              <a:t>t_y</a:t>
            </a:r>
            <a:r>
              <a:rPr lang="en-US" dirty="0"/>
              <a:t> as wire </a:t>
            </a:r>
            <a:r>
              <a:rPr lang="en-US" dirty="0" smtClean="0"/>
              <a:t>to </a:t>
            </a:r>
            <a:r>
              <a:rPr lang="en-US" dirty="0"/>
              <a:t>get the </a:t>
            </a:r>
            <a:r>
              <a:rPr lang="en-US" dirty="0" smtClean="0"/>
              <a:t>output </a:t>
            </a:r>
            <a:r>
              <a:rPr lang="en-US" dirty="0"/>
              <a:t>value from the </a:t>
            </a:r>
            <a:r>
              <a:rPr lang="en-US" dirty="0" smtClean="0"/>
              <a:t>gate</a:t>
            </a:r>
          </a:p>
          <a:p>
            <a:r>
              <a:rPr lang="en-US" dirty="0" smtClean="0"/>
              <a:t>Now</a:t>
            </a:r>
            <a:r>
              <a:rPr lang="en-US" dirty="0"/>
              <a:t>,  we create an instance of </a:t>
            </a:r>
            <a:r>
              <a:rPr lang="en-US" dirty="0" err="1"/>
              <a:t>andgate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i.e</a:t>
            </a:r>
            <a:r>
              <a:rPr lang="en-US" dirty="0"/>
              <a:t>., we are placing the and gate that we have created previously inside this module. We can use two different notations to connect the ports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24" y="0"/>
            <a:ext cx="5038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28601"/>
            <a:ext cx="8304371" cy="649287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can write 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my_gate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called </a:t>
            </a:r>
            <a:r>
              <a:rPr lang="en-US" b="1" dirty="0" err="1"/>
              <a:t>instanciating</a:t>
            </a:r>
            <a:r>
              <a:rPr lang="en-US" b="1" dirty="0"/>
              <a:t> by order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Here</a:t>
            </a:r>
            <a:r>
              <a:rPr lang="en-US" dirty="0"/>
              <a:t>, all the ports should be in the order as we declared in the module definition.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we write as given in the example, we can change the order. That is,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my_gate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.a(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.b(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.y(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); 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is equal </a:t>
            </a:r>
            <a:r>
              <a:rPr lang="en-US" dirty="0"/>
              <a:t>to 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my_gate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.b(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.y(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.a(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called </a:t>
            </a:r>
            <a:r>
              <a:rPr lang="en-US" b="1" dirty="0" err="1"/>
              <a:t>instanciation</a:t>
            </a:r>
            <a:r>
              <a:rPr lang="en-US" b="1" dirty="0"/>
              <a:t> by </a:t>
            </a:r>
            <a:r>
              <a:rPr lang="en-US" b="1" dirty="0" smtClean="0"/>
              <a:t>name</a:t>
            </a:r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this, we can use any number of instances of same module in a design.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513" y="1447800"/>
            <a:ext cx="319130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28601"/>
            <a:ext cx="8304371" cy="64928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'a' in the </a:t>
            </a:r>
            <a:r>
              <a:rPr lang="en-US" dirty="0" err="1"/>
              <a:t>andgate</a:t>
            </a:r>
            <a:r>
              <a:rPr lang="en-US" dirty="0"/>
              <a:t> will be connected to </a:t>
            </a:r>
            <a:r>
              <a:rPr lang="en-US" dirty="0" err="1"/>
              <a:t>t_a</a:t>
            </a:r>
            <a:r>
              <a:rPr lang="en-US" dirty="0"/>
              <a:t> in the </a:t>
            </a:r>
            <a:r>
              <a:rPr lang="en-US" dirty="0" err="1"/>
              <a:t>andgate_tb</a:t>
            </a:r>
            <a:r>
              <a:rPr lang="en-US" dirty="0"/>
              <a:t> and so </a:t>
            </a:r>
            <a:r>
              <a:rPr lang="en-US" dirty="0" smtClean="0"/>
              <a:t>on</a:t>
            </a:r>
          </a:p>
          <a:p>
            <a:r>
              <a:rPr lang="en-US" dirty="0" smtClean="0"/>
              <a:t>If </a:t>
            </a:r>
            <a:r>
              <a:rPr lang="en-US" dirty="0"/>
              <a:t>some of the statements in our code is to be executed only in the beginning of the execution, we can write them using </a:t>
            </a:r>
            <a:r>
              <a:rPr lang="en-US" b="1" dirty="0" smtClean="0"/>
              <a:t>initial </a:t>
            </a:r>
            <a:r>
              <a:rPr lang="en-US" dirty="0" smtClean="0"/>
              <a:t>block</a:t>
            </a:r>
          </a:p>
          <a:p>
            <a:r>
              <a:rPr lang="en-US" b="1" dirty="0" smtClean="0"/>
              <a:t>initial</a:t>
            </a:r>
            <a:r>
              <a:rPr lang="en-US" dirty="0"/>
              <a:t> block executes only once and starts at </a:t>
            </a:r>
            <a:r>
              <a:rPr lang="en-US" dirty="0" smtClean="0"/>
              <a:t>time=0</a:t>
            </a:r>
          </a:p>
          <a:p>
            <a:r>
              <a:rPr lang="en-US" dirty="0" smtClean="0"/>
              <a:t>Your </a:t>
            </a:r>
            <a:r>
              <a:rPr lang="en-US" dirty="0"/>
              <a:t>program may have any number </a:t>
            </a:r>
            <a:r>
              <a:rPr lang="en-US" dirty="0" smtClean="0"/>
              <a:t>of </a:t>
            </a:r>
            <a:r>
              <a:rPr lang="en-US" b="1" dirty="0" smtClean="0"/>
              <a:t>initial</a:t>
            </a:r>
            <a:r>
              <a:rPr lang="en-US" b="1" dirty="0"/>
              <a:t> </a:t>
            </a:r>
            <a:r>
              <a:rPr lang="en-US" dirty="0" smtClean="0"/>
              <a:t>blocks</a:t>
            </a:r>
          </a:p>
          <a:p>
            <a:r>
              <a:rPr lang="en-US" dirty="0" smtClean="0"/>
              <a:t>initial </a:t>
            </a:r>
            <a:r>
              <a:rPr lang="en-US" dirty="0"/>
              <a:t>block begins with </a:t>
            </a:r>
            <a:r>
              <a:rPr lang="en-US" b="1" dirty="0"/>
              <a:t>begin</a:t>
            </a:r>
            <a:r>
              <a:rPr lang="en-US" dirty="0"/>
              <a:t> and ends with </a:t>
            </a:r>
            <a:r>
              <a:rPr lang="en-US" b="1" dirty="0" smtClean="0"/>
              <a:t>end</a:t>
            </a:r>
          </a:p>
          <a:p>
            <a:r>
              <a:rPr lang="en-US" dirty="0" smtClean="0"/>
              <a:t>Inside </a:t>
            </a:r>
            <a:r>
              <a:rPr lang="en-US" dirty="0"/>
              <a:t>an initial block, statements will execute sequentially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513" y="1447800"/>
            <a:ext cx="319130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HDL – Introduction (3)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HDL can be used to represent logic diagrams, Boolean expressions, and other more complex digital circuits.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Thus, in top down design, a very high-level description of a entire system can be precisely specified using an HDL.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This high-level description can then be refined and partitioned into lower-level descriptions as a part of the design process. </a:t>
            </a:r>
          </a:p>
        </p:txBody>
      </p:sp>
    </p:spTree>
    <p:extLst>
      <p:ext uri="{BB962C8B-B14F-4D97-AF65-F5344CB8AC3E}">
        <p14:creationId xmlns:p14="http://schemas.microsoft.com/office/powerpoint/2010/main" val="2255570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28601"/>
            <a:ext cx="11428571" cy="26669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$monitor is a system task used to display the values in variable whenever value of one of its arguments </a:t>
            </a:r>
            <a:r>
              <a:rPr lang="en-US" dirty="0" smtClean="0"/>
              <a:t>changes</a:t>
            </a:r>
          </a:p>
          <a:p>
            <a:r>
              <a:rPr lang="en-US" dirty="0" smtClean="0"/>
              <a:t>After </a:t>
            </a:r>
            <a:r>
              <a:rPr lang="en-US" dirty="0"/>
              <a:t>that we will assign different values to </a:t>
            </a:r>
            <a:r>
              <a:rPr lang="en-US" dirty="0" err="1"/>
              <a:t>t_a</a:t>
            </a:r>
            <a:r>
              <a:rPr lang="en-US" dirty="0"/>
              <a:t> and </a:t>
            </a:r>
            <a:r>
              <a:rPr lang="en-US" dirty="0" err="1" smtClean="0"/>
              <a:t>t_b</a:t>
            </a:r>
            <a:endParaRPr lang="en-US" dirty="0" smtClean="0"/>
          </a:p>
          <a:p>
            <a:r>
              <a:rPr lang="en-US" dirty="0" smtClean="0"/>
              <a:t>Here </a:t>
            </a:r>
            <a:r>
              <a:rPr lang="en-US" dirty="0"/>
              <a:t>1'b0 indicates a low signal and 1'b1 represents a high </a:t>
            </a:r>
            <a:r>
              <a:rPr lang="en-US" dirty="0" smtClean="0"/>
              <a:t>signal</a:t>
            </a:r>
          </a:p>
          <a:p>
            <a:r>
              <a:rPr lang="en-US" dirty="0" smtClean="0"/>
              <a:t>Meaning </a:t>
            </a:r>
            <a:r>
              <a:rPr lang="en-US" dirty="0"/>
              <a:t>of this notation is, a 1 bit variable expressed in binary as 1</a:t>
            </a:r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04112"/>
              </p:ext>
            </p:extLst>
          </p:nvPr>
        </p:nvGraphicFramePr>
        <p:xfrm>
          <a:off x="150812" y="2631085"/>
          <a:ext cx="7162800" cy="3944709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05346">
                  <a:extLst>
                    <a:ext uri="{9D8B030D-6E8A-4147-A177-3AD203B41FA5}">
                      <a16:colId xmlns:a16="http://schemas.microsoft.com/office/drawing/2014/main" val="1342567191"/>
                    </a:ext>
                  </a:extLst>
                </a:gridCol>
                <a:gridCol w="2812185">
                  <a:extLst>
                    <a:ext uri="{9D8B030D-6E8A-4147-A177-3AD203B41FA5}">
                      <a16:colId xmlns:a16="http://schemas.microsoft.com/office/drawing/2014/main" val="2066225389"/>
                    </a:ext>
                  </a:extLst>
                </a:gridCol>
                <a:gridCol w="2845269">
                  <a:extLst>
                    <a:ext uri="{9D8B030D-6E8A-4147-A177-3AD203B41FA5}">
                      <a16:colId xmlns:a16="http://schemas.microsoft.com/office/drawing/2014/main" val="2336005335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Integer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Meaning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Stored as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5297784"/>
                  </a:ext>
                </a:extLst>
              </a:tr>
              <a:tr h="33670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5'b00101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5 bit binary 00101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00101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3116126"/>
                  </a:ext>
                </a:extLst>
              </a:tr>
              <a:tr h="336701"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effectLst/>
                        </a:rPr>
                        <a:t>8'b0</a:t>
                      </a:r>
                      <a:endParaRPr lang="en-IE" sz="20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8 bit binary 00000000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00000000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2768103"/>
                  </a:ext>
                </a:extLst>
              </a:tr>
              <a:tr h="33670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8'b101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8 bit binary 00000101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00000101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5133040"/>
                  </a:ext>
                </a:extLst>
              </a:tr>
              <a:tr h="33670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8'd5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8 bit decimal 5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00000101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4932887"/>
                  </a:ext>
                </a:extLst>
              </a:tr>
              <a:tr h="16835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8'h9f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8 bit hex 9f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10011111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48744290"/>
                  </a:ext>
                </a:extLst>
              </a:tr>
              <a:tr h="33670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3'd1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3 bit decimal 1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001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0987558"/>
                  </a:ext>
                </a:extLst>
              </a:tr>
              <a:tr h="33670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4'bz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effectLst/>
                        </a:rPr>
                        <a:t>3 bit decimal z</a:t>
                      </a:r>
                      <a:endParaRPr lang="en-IE" sz="2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zzzz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5527714"/>
                  </a:ext>
                </a:extLst>
              </a:tr>
              <a:tr h="16835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4'bx1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binary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xxx1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9454281"/>
                  </a:ext>
                </a:extLst>
              </a:tr>
              <a:tr h="16835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5'b11z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binary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0011z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7963112"/>
                  </a:ext>
                </a:extLst>
              </a:tr>
              <a:tr h="33670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15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32 bit decimal 15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0....01111(32 bits)</a:t>
                      </a:r>
                      <a:endParaRPr lang="en-IE" sz="2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4699707"/>
                  </a:ext>
                </a:extLst>
              </a:tr>
              <a:tr h="336701">
                <a:tc>
                  <a:txBody>
                    <a:bodyPr/>
                    <a:lstStyle/>
                    <a:p>
                      <a:pPr algn="l"/>
                      <a:r>
                        <a:rPr lang="en-IE" sz="2000">
                          <a:effectLst/>
                        </a:rPr>
                        <a:t>'o5</a:t>
                      </a:r>
                      <a:endParaRPr lang="en-IE" sz="20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effectLst/>
                        </a:rPr>
                        <a:t>32 bit octal 5</a:t>
                      </a:r>
                      <a:endParaRPr lang="en-IE" sz="2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effectLst/>
                        </a:rPr>
                        <a:t>0....00101(32 bits)</a:t>
                      </a:r>
                      <a:endParaRPr lang="en-IE" sz="2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80875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892273" y="2750584"/>
            <a:ext cx="5178198" cy="369331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1: Active high bit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0: Active low bit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z: high impedance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x: Uncertain/ Don't care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If not mentioned, length is 32 bit and data type is integer by default.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If value is larger than the length, left most bits will be truncated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If value is smaller,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0's are filled to the left if left most bit is 0 or 1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'z' are filled if left most bit is z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'x' are filled if left most bit is x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2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28601"/>
            <a:ext cx="8304371" cy="6492876"/>
          </a:xfrm>
        </p:spPr>
        <p:txBody>
          <a:bodyPr>
            <a:normAutofit/>
          </a:bodyPr>
          <a:lstStyle/>
          <a:p>
            <a:r>
              <a:rPr lang="en-US" dirty="0"/>
              <a:t>#5 indicates a delay of </a:t>
            </a:r>
            <a:r>
              <a:rPr lang="en-US" dirty="0" smtClean="0"/>
              <a:t>5ns</a:t>
            </a:r>
          </a:p>
          <a:p>
            <a:r>
              <a:rPr lang="en-US" dirty="0" smtClean="0"/>
              <a:t>To </a:t>
            </a:r>
            <a:r>
              <a:rPr lang="en-US" dirty="0"/>
              <a:t>observe the changes in the output waveform, we need to include this </a:t>
            </a:r>
            <a:r>
              <a:rPr lang="en-US" dirty="0" smtClean="0"/>
              <a:t>delay</a:t>
            </a:r>
          </a:p>
          <a:p>
            <a:r>
              <a:rPr lang="en-US" dirty="0" smtClean="0"/>
              <a:t>If </a:t>
            </a:r>
            <a:r>
              <a:rPr lang="en-US" dirty="0"/>
              <a:t>we observe the output, we can notice that input changes in the intervals of 5ns and we will get corresponding </a:t>
            </a:r>
            <a:r>
              <a:rPr lang="en-US" dirty="0" err="1"/>
              <a:t>ANDed</a:t>
            </a:r>
            <a:r>
              <a:rPr lang="en-US" dirty="0"/>
              <a:t> output in </a:t>
            </a:r>
            <a:r>
              <a:rPr lang="en-US" dirty="0" err="1" smtClean="0"/>
              <a:t>t_y</a:t>
            </a:r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341" y="1600200"/>
            <a:ext cx="3191305" cy="4343400"/>
          </a:xfrm>
          <a:prstGeom prst="rect">
            <a:avLst/>
          </a:prstGeom>
        </p:spPr>
      </p:pic>
      <p:pic>
        <p:nvPicPr>
          <p:cNvPr id="23554" name="Picture 2" descr="http://electrosofts.com/verilog/wav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1" y="4114800"/>
            <a:ext cx="7629663" cy="271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15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Running it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7770971" cy="4525963"/>
          </a:xfrm>
        </p:spPr>
        <p:txBody>
          <a:bodyPr/>
          <a:lstStyle/>
          <a:p>
            <a:r>
              <a:rPr lang="en-IE" dirty="0" smtClean="0"/>
              <a:t>Command to compile</a:t>
            </a:r>
          </a:p>
          <a:p>
            <a:pPr marL="0" indent="0">
              <a:buNone/>
            </a:pPr>
            <a:r>
              <a:rPr lang="en-I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iverilog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–o and </a:t>
            </a:r>
            <a:r>
              <a:rPr lang="en-I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and.v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and_tb.v</a:t>
            </a:r>
            <a:endParaRPr lang="en-I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Command to run</a:t>
            </a:r>
          </a:p>
          <a:p>
            <a:r>
              <a:rPr lang="en-I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vvp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12" y="2864136"/>
            <a:ext cx="5848350" cy="32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Modify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1066799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Can you modify the </a:t>
            </a:r>
            <a:r>
              <a:rPr lang="en-IE" dirty="0" err="1" smtClean="0"/>
              <a:t>testbench</a:t>
            </a:r>
            <a:r>
              <a:rPr lang="en-IE" dirty="0" smtClean="0"/>
              <a:t> to get the output as follows?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743200"/>
            <a:ext cx="1666875" cy="157296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88398" y="4573589"/>
            <a:ext cx="10969943" cy="1522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Modify monitor line as follows</a:t>
            </a:r>
          </a:p>
          <a:p>
            <a:pPr marL="0" indent="0">
              <a:buNone/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$monitor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("%b &amp; %b = %b",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t_b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6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Try different options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What happens when I remove the delay values</a:t>
            </a:r>
          </a:p>
          <a:p>
            <a:r>
              <a:rPr lang="en-IE" dirty="0" smtClean="0"/>
              <a:t>Write code and test bench for OR, NOT, XOR, XNOR, NAND, NOR 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8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75612" y="4622494"/>
            <a:ext cx="3730625" cy="13973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 </a:t>
            </a:r>
            <a:r>
              <a:rPr lang="en-US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Hours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Monday 1120-1210  @ My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HDL – Introduction (4)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As a documentation language, HDL is used to represent and document digital systems in a form that can be read by both humans and computers and is suitable as an exchange language between designers. </a:t>
            </a:r>
          </a:p>
          <a:p>
            <a:r>
              <a:rPr lang="en-US" altLang="en-US" dirty="0"/>
              <a:t>The language content can be stored and retrieved easily and processed by computer software in an efficient manner.</a:t>
            </a:r>
          </a:p>
          <a:p>
            <a:r>
              <a:rPr lang="en-US" altLang="en-US" dirty="0"/>
              <a:t>There are two applications of HDL processing: </a:t>
            </a:r>
            <a:r>
              <a:rPr lang="en-US" altLang="en-US" b="1" i="1" dirty="0"/>
              <a:t>Simulation </a:t>
            </a:r>
            <a:r>
              <a:rPr lang="en-US" altLang="en-US" dirty="0"/>
              <a:t>and </a:t>
            </a:r>
            <a:r>
              <a:rPr lang="en-US" altLang="en-US" b="1" i="1" dirty="0"/>
              <a:t>Synthesis</a:t>
            </a:r>
          </a:p>
        </p:txBody>
      </p:sp>
    </p:spTree>
    <p:extLst>
      <p:ext uri="{BB962C8B-B14F-4D97-AF65-F5344CB8AC3E}">
        <p14:creationId xmlns:p14="http://schemas.microsoft.com/office/powerpoint/2010/main" val="330669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533400"/>
            <a:ext cx="7378700" cy="635000"/>
          </a:xfrm>
        </p:spPr>
        <p:txBody>
          <a:bodyPr>
            <a:normAutofit fontScale="90000"/>
          </a:bodyPr>
          <a:lstStyle/>
          <a:p>
            <a:r>
              <a:rPr lang="en-US" altLang="en-US" sz="3600"/>
              <a:t>Logic Simulation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812" y="1524000"/>
            <a:ext cx="11277600" cy="4191000"/>
          </a:xfrm>
        </p:spPr>
        <p:txBody>
          <a:bodyPr>
            <a:normAutofit/>
          </a:bodyPr>
          <a:lstStyle/>
          <a:p>
            <a:r>
              <a:rPr lang="en-US" altLang="en-US" dirty="0"/>
              <a:t>A simulator interprets the HDL description and produces a readable output, such as a timing diagram, that predicts how the hardware will behave before its is actually fabricated.</a:t>
            </a:r>
          </a:p>
          <a:p>
            <a:r>
              <a:rPr lang="en-US" altLang="en-US" dirty="0"/>
              <a:t>Simulation allows the detection of functional errors in a design without having to physically create the circuit.</a:t>
            </a:r>
          </a:p>
        </p:txBody>
      </p:sp>
    </p:spTree>
    <p:extLst>
      <p:ext uri="{BB962C8B-B14F-4D97-AF65-F5344CB8AC3E}">
        <p14:creationId xmlns:p14="http://schemas.microsoft.com/office/powerpoint/2010/main" val="251686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Logic Simulation (2)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stimulus that tests the functionality of the design is called a test bench.</a:t>
            </a:r>
          </a:p>
          <a:p>
            <a:r>
              <a:rPr lang="en-US" altLang="en-US" dirty="0"/>
              <a:t>To simulate a digital system</a:t>
            </a:r>
          </a:p>
          <a:p>
            <a:pPr lvl="1"/>
            <a:r>
              <a:rPr lang="en-US" altLang="en-US" dirty="0"/>
              <a:t>Design is first described in HDL</a:t>
            </a:r>
          </a:p>
          <a:p>
            <a:pPr lvl="1"/>
            <a:r>
              <a:rPr lang="en-US" altLang="en-US" dirty="0"/>
              <a:t>Verified by simulating the design and checking it with a test bench which is also written in HDL.</a:t>
            </a:r>
          </a:p>
        </p:txBody>
      </p:sp>
    </p:spTree>
    <p:extLst>
      <p:ext uri="{BB962C8B-B14F-4D97-AF65-F5344CB8AC3E}">
        <p14:creationId xmlns:p14="http://schemas.microsoft.com/office/powerpoint/2010/main" val="194000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4012" y="381000"/>
            <a:ext cx="7378700" cy="1143000"/>
          </a:xfrm>
        </p:spPr>
        <p:txBody>
          <a:bodyPr/>
          <a:lstStyle/>
          <a:p>
            <a:r>
              <a:rPr lang="en-US" altLang="en-US" sz="4000"/>
              <a:t>Logic Simulation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8013" y="1752600"/>
            <a:ext cx="5362576" cy="4343400"/>
          </a:xfrm>
        </p:spPr>
        <p:txBody>
          <a:bodyPr>
            <a:normAutofit/>
          </a:bodyPr>
          <a:lstStyle/>
          <a:p>
            <a:r>
              <a:rPr lang="en-US" altLang="en-US" dirty="0"/>
              <a:t>Logic simulation is a fast, accurate method of analyzing a circuit to see its waveforms</a:t>
            </a:r>
          </a:p>
        </p:txBody>
      </p:sp>
      <p:graphicFrame>
        <p:nvGraphicFramePr>
          <p:cNvPr id="333829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6094412" y="1600200"/>
          <a:ext cx="4529138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3" imgW="4181475" imgH="4572000" progId="Visio.Drawing.11">
                  <p:embed/>
                </p:oleObj>
              </mc:Choice>
              <mc:Fallback>
                <p:oleObj name="Visio" r:id="rId3" imgW="4181475" imgH="4572000" progId="Visio.Drawing.11">
                  <p:embed/>
                  <p:pic>
                    <p:nvPicPr>
                      <p:cNvPr id="3338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412" y="1600200"/>
                        <a:ext cx="4529138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11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Types of HDL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There are two standard HDL’s that are supported by IEEE.</a:t>
            </a:r>
          </a:p>
          <a:p>
            <a:pPr lvl="1"/>
            <a:r>
              <a:rPr lang="en-US" altLang="en-US" b="1" dirty="0"/>
              <a:t>VHDL</a:t>
            </a:r>
            <a:r>
              <a:rPr lang="en-US" altLang="en-US" dirty="0"/>
              <a:t> (</a:t>
            </a:r>
            <a:r>
              <a:rPr lang="en-US" altLang="en-US" i="1" dirty="0"/>
              <a:t>Very-High-Speed Integrated Circuits Hardware Description Language</a:t>
            </a:r>
            <a:r>
              <a:rPr lang="en-US" altLang="en-US" dirty="0"/>
              <a:t>) - Sometimes referred to as VHSIC HDL, this was developed from an initiative by US. Dept. of Defense.</a:t>
            </a:r>
          </a:p>
          <a:p>
            <a:pPr lvl="1"/>
            <a:r>
              <a:rPr lang="en-US" altLang="en-US" b="1" dirty="0"/>
              <a:t>Verilog HDL</a:t>
            </a:r>
            <a:r>
              <a:rPr lang="en-US" altLang="en-US" dirty="0"/>
              <a:t> – developed by Cadence Data systems and later transferred to a consortium called </a:t>
            </a:r>
            <a:r>
              <a:rPr lang="en-US" altLang="en-US" i="1" dirty="0"/>
              <a:t>Open Verilog International</a:t>
            </a:r>
            <a:r>
              <a:rPr lang="en-US" altLang="en-US" dirty="0"/>
              <a:t> (OVI).</a:t>
            </a:r>
          </a:p>
        </p:txBody>
      </p:sp>
    </p:spTree>
    <p:extLst>
      <p:ext uri="{BB962C8B-B14F-4D97-AF65-F5344CB8AC3E}">
        <p14:creationId xmlns:p14="http://schemas.microsoft.com/office/powerpoint/2010/main" val="327721013"/>
      </p:ext>
    </p:extLst>
  </p:cSld>
  <p:clrMapOvr>
    <a:masterClrMapping/>
  </p:clrMapOvr>
</p:sld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14355</TotalTime>
  <Words>2678</Words>
  <Application>Microsoft Office PowerPoint</Application>
  <PresentationFormat>Custom</PresentationFormat>
  <Paragraphs>488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Courier New</vt:lpstr>
      <vt:lpstr>Times New Roman</vt:lpstr>
      <vt:lpstr>Wingdings</vt:lpstr>
      <vt:lpstr>GaneshTemplate</vt:lpstr>
      <vt:lpstr>1_GaneshTemplate</vt:lpstr>
      <vt:lpstr>Microsoft Visio Drawing</vt:lpstr>
      <vt:lpstr>15CSE301  Computer Organization and Architecture</vt:lpstr>
      <vt:lpstr>Hardware Description Language - Introduction</vt:lpstr>
      <vt:lpstr>HDL – Introduction (2)</vt:lpstr>
      <vt:lpstr>HDL – Introduction (3)</vt:lpstr>
      <vt:lpstr>HDL – Introduction (4)</vt:lpstr>
      <vt:lpstr>Logic Simulation</vt:lpstr>
      <vt:lpstr>Logic Simulation (2)</vt:lpstr>
      <vt:lpstr>Logic Simulation</vt:lpstr>
      <vt:lpstr>Types of HDL</vt:lpstr>
      <vt:lpstr>Verilog</vt:lpstr>
      <vt:lpstr>Verilog - Module</vt:lpstr>
      <vt:lpstr>Verilog – Module (2)</vt:lpstr>
      <vt:lpstr>Different coding styles</vt:lpstr>
      <vt:lpstr>PowerPoint Presentation</vt:lpstr>
      <vt:lpstr>Behavioural or Algorithmic level</vt:lpstr>
      <vt:lpstr>Data flow level</vt:lpstr>
      <vt:lpstr>Gate level or Structural level</vt:lpstr>
      <vt:lpstr>Switch level</vt:lpstr>
      <vt:lpstr>Lexical Tokens</vt:lpstr>
      <vt:lpstr>Lexical Tokens</vt:lpstr>
      <vt:lpstr>Lexical Tokens</vt:lpstr>
      <vt:lpstr>Lexical Tokens</vt:lpstr>
      <vt:lpstr>Lexical Tokens</vt:lpstr>
      <vt:lpstr>Keywords</vt:lpstr>
      <vt:lpstr>15CSE381 – COA Lab</vt:lpstr>
      <vt:lpstr>iverilog</vt:lpstr>
      <vt:lpstr>Procedure</vt:lpstr>
      <vt:lpstr>hello.v </vt:lpstr>
      <vt:lpstr>Running Verilog code</vt:lpstr>
      <vt:lpstr>Lets start with an AND dgate</vt:lpstr>
      <vt:lpstr>AND Gate Verilog code Open a file and.v and write this</vt:lpstr>
      <vt:lpstr>Lets understand the code</vt:lpstr>
      <vt:lpstr>Lets understand the code</vt:lpstr>
      <vt:lpstr>How Are Simulators Used?</vt:lpstr>
      <vt:lpstr>Writing Testbenches</vt:lpstr>
      <vt:lpstr>Testbench</vt:lpstr>
      <vt:lpstr>Testbench Write this in a new file and_tb.v</vt:lpstr>
      <vt:lpstr>PowerPoint Presentation</vt:lpstr>
      <vt:lpstr>PowerPoint Presentation</vt:lpstr>
      <vt:lpstr>PowerPoint Presentation</vt:lpstr>
      <vt:lpstr>PowerPoint Presentation</vt:lpstr>
      <vt:lpstr>Running it</vt:lpstr>
      <vt:lpstr>Modify</vt:lpstr>
      <vt:lpstr>Try different options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Ganesh Iyer</cp:lastModifiedBy>
  <cp:revision>181</cp:revision>
  <dcterms:created xsi:type="dcterms:W3CDTF">2018-06-04T08:25:54Z</dcterms:created>
  <dcterms:modified xsi:type="dcterms:W3CDTF">2019-06-13T23:33:39Z</dcterms:modified>
</cp:coreProperties>
</file>